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715000" cx="9144000"/>
  <p:notesSz cx="6858000" cy="9144000"/>
  <p:embeddedFontLst>
    <p:embeddedFont>
      <p:font typeface="Comfortaa"/>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2D89614-A28A-4AFF-8449-D25F31072E3A}">
  <a:tblStyle styleId="{D2D89614-A28A-4AFF-8449-D25F31072E3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Comfortaa-regular.fntdata"/><Relationship Id="rId25" Type="http://schemas.openxmlformats.org/officeDocument/2006/relationships/slide" Target="slides/slide19.xml"/><Relationship Id="rId27" Type="http://schemas.openxmlformats.org/officeDocument/2006/relationships/font" Target="fonts/Comforta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d05d94bb1c_0_0:notes"/>
          <p:cNvSpPr/>
          <p:nvPr>
            <p:ph idx="2" type="sldImg"/>
          </p:nvPr>
        </p:nvSpPr>
        <p:spPr>
          <a:xfrm>
            <a:off x="686106"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d05d94bb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9e853b3c0a_0_0: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9e853b3c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3cd9dc30e6_0_45: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33cd9dc30e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3cd9dc30e6_0_61: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3cd9dc30e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3cd9dc30e6_0_87: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3cd9dc30e6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3cd9dc30e6_0_118: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3cd9dc30e6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3cd9dc30e6_0_137: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33cd9dc30e6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4e7022f07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Team Overview:</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Reuven (you): Solutions Architect, systems integration expert.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Roger: Robotics and control systems professor, automation specialist.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Imanol: Industrial strategist, deeply connected with manufacturing ecosystems.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 - María José: Agribusiness expert, owns the pilot farm, skilled at engaging farmers and operational management.</a:t>
            </a:r>
            <a:endParaRPr>
              <a:solidFill>
                <a:schemeClr val="dk1"/>
              </a:solidFill>
            </a:endParaRPr>
          </a:p>
          <a:p>
            <a:pPr indent="0" lvl="0" marL="0" rtl="0" algn="l">
              <a:spcBef>
                <a:spcPts val="1200"/>
              </a:spcBef>
              <a:spcAft>
                <a:spcPts val="0"/>
              </a:spcAft>
              <a:buNone/>
            </a:pPr>
            <a:r>
              <a:t/>
            </a:r>
            <a:endParaRPr/>
          </a:p>
        </p:txBody>
      </p:sp>
      <p:sp>
        <p:nvSpPr>
          <p:cNvPr id="280" name="Google Shape;280;g34e7022f077_0_66:notes"/>
          <p:cNvSpPr/>
          <p:nvPr>
            <p:ph idx="2" type="sldImg"/>
          </p:nvPr>
        </p:nvSpPr>
        <p:spPr>
          <a:xfrm>
            <a:off x="686003" y="685800"/>
            <a:ext cx="54867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3cd9dc30e6_0_146: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3cd9dc30e6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3cd9dc30e6_0_183: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33cd9dc30e6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d06779e9af_0_70:notes"/>
          <p:cNvSpPr/>
          <p:nvPr>
            <p:ph idx="2" type="sldImg"/>
          </p:nvPr>
        </p:nvSpPr>
        <p:spPr>
          <a:xfrm>
            <a:off x="686106"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d06779e9af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3b8b586dd3_0_5:notes"/>
          <p:cNvSpPr/>
          <p:nvPr>
            <p:ph idx="2" type="sldImg"/>
          </p:nvPr>
        </p:nvSpPr>
        <p:spPr>
          <a:xfrm>
            <a:off x="686106"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3b8b586d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d2b7c0b0ae_0_33:notes"/>
          <p:cNvSpPr/>
          <p:nvPr>
            <p:ph idx="2" type="sldImg"/>
          </p:nvPr>
        </p:nvSpPr>
        <p:spPr>
          <a:xfrm>
            <a:off x="686106"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d2b7c0b0a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7d4b8861cbbd14_0:notes"/>
          <p:cNvSpPr/>
          <p:nvPr>
            <p:ph idx="2" type="sldImg"/>
          </p:nvPr>
        </p:nvSpPr>
        <p:spPr>
          <a:xfrm>
            <a:off x="686106"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d7d4b8861cbbd1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d06779e9af_0_0:notes"/>
          <p:cNvSpPr/>
          <p:nvPr>
            <p:ph idx="2" type="sldImg"/>
          </p:nvPr>
        </p:nvSpPr>
        <p:spPr>
          <a:xfrm>
            <a:off x="686106"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d06779e9a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d06779e9af_0_41:notes"/>
          <p:cNvSpPr/>
          <p:nvPr>
            <p:ph idx="2" type="sldImg"/>
          </p:nvPr>
        </p:nvSpPr>
        <p:spPr>
          <a:xfrm>
            <a:off x="686106"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d06779e9a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3cd9dc30e6_0_0: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3cd9dc30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3cd9dc30e6_0_28:notes"/>
          <p:cNvSpPr/>
          <p:nvPr>
            <p:ph idx="2" type="sldImg"/>
          </p:nvPr>
        </p:nvSpPr>
        <p:spPr>
          <a:xfrm>
            <a:off x="686115"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33cd9dc30e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827306"/>
            <a:ext cx="8520600" cy="2280900"/>
          </a:xfrm>
          <a:prstGeom prst="rect">
            <a:avLst/>
          </a:prstGeom>
        </p:spPr>
        <p:txBody>
          <a:bodyPr anchorCtr="0" anchor="b" bIns="95400" lIns="95400" spcFirstLastPara="1" rIns="95400" wrap="square" tIns="9540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1" name="Google Shape;11;p2"/>
          <p:cNvSpPr txBox="1"/>
          <p:nvPr>
            <p:ph idx="1" type="subTitle"/>
          </p:nvPr>
        </p:nvSpPr>
        <p:spPr>
          <a:xfrm>
            <a:off x="311700" y="3149028"/>
            <a:ext cx="8520600" cy="880500"/>
          </a:xfrm>
          <a:prstGeom prst="rect">
            <a:avLst/>
          </a:prstGeom>
        </p:spPr>
        <p:txBody>
          <a:bodyPr anchorCtr="0" anchor="t" bIns="95400" lIns="95400" spcFirstLastPara="1" rIns="95400" wrap="square" tIns="95400">
            <a:norm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2" name="Google Shape;12;p2"/>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229028"/>
            <a:ext cx="8520600" cy="2181900"/>
          </a:xfrm>
          <a:prstGeom prst="rect">
            <a:avLst/>
          </a:prstGeom>
        </p:spPr>
        <p:txBody>
          <a:bodyPr anchorCtr="0" anchor="b" bIns="95400" lIns="95400" spcFirstLastPara="1" rIns="95400" wrap="square" tIns="95400">
            <a:normAutofit/>
          </a:bodyPr>
          <a:lstStyle>
            <a:lvl1pPr lvl="0" algn="ctr">
              <a:spcBef>
                <a:spcPts val="0"/>
              </a:spcBef>
              <a:spcAft>
                <a:spcPts val="0"/>
              </a:spcAft>
              <a:buSzPts val="12500"/>
              <a:buNone/>
              <a:defRPr sz="12500"/>
            </a:lvl1pPr>
            <a:lvl2pPr lvl="1" algn="ctr">
              <a:spcBef>
                <a:spcPts val="0"/>
              </a:spcBef>
              <a:spcAft>
                <a:spcPts val="0"/>
              </a:spcAft>
              <a:buSzPts val="12500"/>
              <a:buNone/>
              <a:defRPr sz="12500"/>
            </a:lvl2pPr>
            <a:lvl3pPr lvl="2" algn="ctr">
              <a:spcBef>
                <a:spcPts val="0"/>
              </a:spcBef>
              <a:spcAft>
                <a:spcPts val="0"/>
              </a:spcAft>
              <a:buSzPts val="12500"/>
              <a:buNone/>
              <a:defRPr sz="12500"/>
            </a:lvl3pPr>
            <a:lvl4pPr lvl="3" algn="ctr">
              <a:spcBef>
                <a:spcPts val="0"/>
              </a:spcBef>
              <a:spcAft>
                <a:spcPts val="0"/>
              </a:spcAft>
              <a:buSzPts val="12500"/>
              <a:buNone/>
              <a:defRPr sz="12500"/>
            </a:lvl4pPr>
            <a:lvl5pPr lvl="4" algn="ctr">
              <a:spcBef>
                <a:spcPts val="0"/>
              </a:spcBef>
              <a:spcAft>
                <a:spcPts val="0"/>
              </a:spcAft>
              <a:buSzPts val="12500"/>
              <a:buNone/>
              <a:defRPr sz="12500"/>
            </a:lvl5pPr>
            <a:lvl6pPr lvl="5" algn="ctr">
              <a:spcBef>
                <a:spcPts val="0"/>
              </a:spcBef>
              <a:spcAft>
                <a:spcPts val="0"/>
              </a:spcAft>
              <a:buSzPts val="12500"/>
              <a:buNone/>
              <a:defRPr sz="12500"/>
            </a:lvl6pPr>
            <a:lvl7pPr lvl="6" algn="ctr">
              <a:spcBef>
                <a:spcPts val="0"/>
              </a:spcBef>
              <a:spcAft>
                <a:spcPts val="0"/>
              </a:spcAft>
              <a:buSzPts val="12500"/>
              <a:buNone/>
              <a:defRPr sz="12500"/>
            </a:lvl7pPr>
            <a:lvl8pPr lvl="7" algn="ctr">
              <a:spcBef>
                <a:spcPts val="0"/>
              </a:spcBef>
              <a:spcAft>
                <a:spcPts val="0"/>
              </a:spcAft>
              <a:buSzPts val="12500"/>
              <a:buNone/>
              <a:defRPr sz="12500"/>
            </a:lvl8pPr>
            <a:lvl9pPr lvl="8" algn="ctr">
              <a:spcBef>
                <a:spcPts val="0"/>
              </a:spcBef>
              <a:spcAft>
                <a:spcPts val="0"/>
              </a:spcAft>
              <a:buSzPts val="12500"/>
              <a:buNone/>
              <a:defRPr sz="12500"/>
            </a:lvl9pPr>
          </a:lstStyle>
          <a:p>
            <a:r>
              <a:t>xx%</a:t>
            </a:r>
          </a:p>
        </p:txBody>
      </p:sp>
      <p:sp>
        <p:nvSpPr>
          <p:cNvPr id="46" name="Google Shape;46;p11"/>
          <p:cNvSpPr txBox="1"/>
          <p:nvPr>
            <p:ph idx="1" type="body"/>
          </p:nvPr>
        </p:nvSpPr>
        <p:spPr>
          <a:xfrm>
            <a:off x="311700" y="3502472"/>
            <a:ext cx="8520600" cy="1445400"/>
          </a:xfrm>
          <a:prstGeom prst="rect">
            <a:avLst/>
          </a:prstGeom>
        </p:spPr>
        <p:txBody>
          <a:bodyPr anchorCtr="0" anchor="t" bIns="95400" lIns="95400" spcFirstLastPara="1" rIns="95400" wrap="square" tIns="95400">
            <a:normAutofit/>
          </a:bodyPr>
          <a:lstStyle>
            <a:lvl1pPr indent="-349250" lvl="0" marL="457200" algn="ctr">
              <a:spcBef>
                <a:spcPts val="0"/>
              </a:spcBef>
              <a:spcAft>
                <a:spcPts val="0"/>
              </a:spcAft>
              <a:buSzPts val="1900"/>
              <a:buChar char="●"/>
              <a:defRPr/>
            </a:lvl1pPr>
            <a:lvl2pPr indent="-323850" lvl="1" marL="914400" algn="ctr">
              <a:spcBef>
                <a:spcPts val="0"/>
              </a:spcBef>
              <a:spcAft>
                <a:spcPts val="0"/>
              </a:spcAft>
              <a:buSzPts val="1500"/>
              <a:buChar char="○"/>
              <a:defRPr/>
            </a:lvl2pPr>
            <a:lvl3pPr indent="-323850" lvl="2" marL="1371600" algn="ctr">
              <a:spcBef>
                <a:spcPts val="0"/>
              </a:spcBef>
              <a:spcAft>
                <a:spcPts val="0"/>
              </a:spcAft>
              <a:buSzPts val="1500"/>
              <a:buChar char="■"/>
              <a:defRPr/>
            </a:lvl3pPr>
            <a:lvl4pPr indent="-323850" lvl="3" marL="1828800" algn="ctr">
              <a:spcBef>
                <a:spcPts val="0"/>
              </a:spcBef>
              <a:spcAft>
                <a:spcPts val="0"/>
              </a:spcAft>
              <a:buSzPts val="1500"/>
              <a:buChar char="●"/>
              <a:defRPr/>
            </a:lvl4pPr>
            <a:lvl5pPr indent="-323850" lvl="4" marL="2286000" algn="ctr">
              <a:spcBef>
                <a:spcPts val="0"/>
              </a:spcBef>
              <a:spcAft>
                <a:spcPts val="0"/>
              </a:spcAft>
              <a:buSzPts val="1500"/>
              <a:buChar char="○"/>
              <a:defRPr/>
            </a:lvl5pPr>
            <a:lvl6pPr indent="-323850" lvl="5" marL="2743200" algn="ctr">
              <a:spcBef>
                <a:spcPts val="0"/>
              </a:spcBef>
              <a:spcAft>
                <a:spcPts val="0"/>
              </a:spcAft>
              <a:buSzPts val="1500"/>
              <a:buChar char="■"/>
              <a:defRPr/>
            </a:lvl6pPr>
            <a:lvl7pPr indent="-323850" lvl="6" marL="3200400" algn="ctr">
              <a:spcBef>
                <a:spcPts val="0"/>
              </a:spcBef>
              <a:spcAft>
                <a:spcPts val="0"/>
              </a:spcAft>
              <a:buSzPts val="1500"/>
              <a:buChar char="●"/>
              <a:defRPr/>
            </a:lvl7pPr>
            <a:lvl8pPr indent="-323850" lvl="7" marL="3657600" algn="ctr">
              <a:spcBef>
                <a:spcPts val="0"/>
              </a:spcBef>
              <a:spcAft>
                <a:spcPts val="0"/>
              </a:spcAft>
              <a:buSzPts val="1500"/>
              <a:buChar char="○"/>
              <a:defRPr/>
            </a:lvl8pPr>
            <a:lvl9pPr indent="-323850" lvl="8" marL="4114800" algn="ctr">
              <a:spcBef>
                <a:spcPts val="0"/>
              </a:spcBef>
              <a:spcAft>
                <a:spcPts val="0"/>
              </a:spcAft>
              <a:buSzPts val="1500"/>
              <a:buChar char="■"/>
              <a:defRPr/>
            </a:lvl9pPr>
          </a:lstStyle>
          <a:p/>
        </p:txBody>
      </p:sp>
      <p:sp>
        <p:nvSpPr>
          <p:cNvPr id="47" name="Google Shape;47;p11"/>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0" y="2514306"/>
            <a:ext cx="8520600" cy="9432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b="1" sz="3600">
                <a:latin typeface="Comfortaa"/>
                <a:ea typeface="Comfortaa"/>
                <a:cs typeface="Comfortaa"/>
                <a:sym typeface="Comforta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3149028"/>
            <a:ext cx="8520600" cy="8808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389833"/>
            <a:ext cx="8520600" cy="935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0" y="200000"/>
            <a:ext cx="9144000" cy="600000"/>
          </a:xfrm>
          <a:prstGeom prst="rect">
            <a:avLst/>
          </a:prstGeom>
        </p:spPr>
        <p:txBody>
          <a:bodyPr anchorCtr="0" anchor="t" bIns="91425" lIns="91425" spcFirstLastPara="1" rIns="91425" wrap="square" tIns="91425">
            <a:normAutofit/>
          </a:bodyPr>
          <a:lstStyle>
            <a:lvl1pPr lvl="0" algn="ctr">
              <a:spcBef>
                <a:spcPts val="0"/>
              </a:spcBef>
              <a:spcAft>
                <a:spcPts val="0"/>
              </a:spcAft>
              <a:buSzPts val="2800"/>
              <a:buNone/>
              <a:defRPr b="1" sz="2820">
                <a:latin typeface="Comfortaa"/>
                <a:ea typeface="Comfortaa"/>
                <a:cs typeface="Comfortaa"/>
                <a:sym typeface="Comfortaa"/>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3" name="Google Shape;63;p16"/>
          <p:cNvSpPr txBox="1"/>
          <p:nvPr>
            <p:ph idx="1" type="body"/>
          </p:nvPr>
        </p:nvSpPr>
        <p:spPr>
          <a:xfrm>
            <a:off x="311700" y="1280528"/>
            <a:ext cx="8520600" cy="3795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4" name="Google Shape;64;p16"/>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94472"/>
            <a:ext cx="8520600" cy="636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7" name="Google Shape;67;p17"/>
          <p:cNvSpPr txBox="1"/>
          <p:nvPr>
            <p:ph idx="1" type="body"/>
          </p:nvPr>
        </p:nvSpPr>
        <p:spPr>
          <a:xfrm>
            <a:off x="311700" y="1280528"/>
            <a:ext cx="3999900" cy="3795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280528"/>
            <a:ext cx="3999900" cy="3795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94472"/>
            <a:ext cx="8520600" cy="636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2" name="Google Shape;72;p18"/>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617333"/>
            <a:ext cx="2808000" cy="839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544000"/>
            <a:ext cx="2808000" cy="3532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500167"/>
            <a:ext cx="6367800" cy="45453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28"/>
            <a:ext cx="4572000" cy="5715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370194"/>
            <a:ext cx="4045200" cy="16470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3114528"/>
            <a:ext cx="4045200" cy="13722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804667"/>
            <a:ext cx="3837000" cy="41058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85" name="Google Shape;85;p21"/>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389833"/>
            <a:ext cx="8520600" cy="935400"/>
          </a:xfrm>
          <a:prstGeom prst="rect">
            <a:avLst/>
          </a:prstGeom>
        </p:spPr>
        <p:txBody>
          <a:bodyPr anchorCtr="0" anchor="ctr" bIns="95400" lIns="95400" spcFirstLastPara="1" rIns="95400" wrap="square" tIns="9540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15" name="Google Shape;15;p3"/>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700639"/>
            <a:ext cx="5998800" cy="6723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229028"/>
            <a:ext cx="8520600" cy="2181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502472"/>
            <a:ext cx="8520600" cy="14454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92" name="Google Shape;92;p23"/>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5181352"/>
            <a:ext cx="548700" cy="4374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5" name="Shape 95"/>
        <p:cNvGrpSpPr/>
        <p:nvPr/>
      </p:nvGrpSpPr>
      <p:grpSpPr>
        <a:xfrm>
          <a:off x="0" y="0"/>
          <a:ext cx="0" cy="0"/>
          <a:chOff x="0" y="0"/>
          <a:chExt cx="0" cy="0"/>
        </a:xfrm>
      </p:grpSpPr>
      <p:sp>
        <p:nvSpPr>
          <p:cNvPr id="96" name="Google Shape;96;p25"/>
          <p:cNvSpPr txBox="1"/>
          <p:nvPr>
            <p:ph type="title"/>
          </p:nvPr>
        </p:nvSpPr>
        <p:spPr>
          <a:xfrm>
            <a:off x="0" y="200000"/>
            <a:ext cx="9144000" cy="600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b="1" sz="2840">
                <a:latin typeface="Comfortaa"/>
                <a:ea typeface="Comfortaa"/>
                <a:cs typeface="Comfortaa"/>
                <a:sym typeface="Comfortaa"/>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7" name="Google Shape;97;p25"/>
          <p:cNvSpPr txBox="1"/>
          <p:nvPr>
            <p:ph idx="1" type="body"/>
          </p:nvPr>
        </p:nvSpPr>
        <p:spPr>
          <a:xfrm>
            <a:off x="184050" y="1075194"/>
            <a:ext cx="4455600" cy="4187700"/>
          </a:xfrm>
          <a:prstGeom prst="rect">
            <a:avLst/>
          </a:prstGeom>
          <a:noFill/>
          <a:ln>
            <a:noFill/>
          </a:ln>
        </p:spPr>
        <p:txBody>
          <a:bodyPr anchorCtr="0" anchor="t" bIns="45700" lIns="91425" spcFirstLastPara="1" rIns="91425" wrap="square" tIns="45700">
            <a:normAutofit/>
          </a:bodyPr>
          <a:lstStyle>
            <a:lvl1pPr indent="-342900" lvl="0" marL="457200">
              <a:lnSpc>
                <a:spcPct val="100000"/>
              </a:lnSpc>
              <a:spcBef>
                <a:spcPts val="360"/>
              </a:spcBef>
              <a:spcAft>
                <a:spcPts val="0"/>
              </a:spcAft>
              <a:buClr>
                <a:schemeClr val="dk1"/>
              </a:buClr>
              <a:buSzPts val="1800"/>
              <a:buChar char="⁕"/>
              <a:defRPr>
                <a:latin typeface="Calibri"/>
                <a:ea typeface="Calibri"/>
                <a:cs typeface="Calibri"/>
                <a:sym typeface="Calibri"/>
              </a:defRPr>
            </a:lvl1pPr>
            <a:lvl2pPr indent="-342900" lvl="1" marL="914400" algn="l">
              <a:spcBef>
                <a:spcPts val="1200"/>
              </a:spcBef>
              <a:spcAft>
                <a:spcPts val="0"/>
              </a:spcAft>
              <a:buClr>
                <a:schemeClr val="dk1"/>
              </a:buClr>
              <a:buSzPts val="1800"/>
              <a:buChar char="○"/>
              <a:defRPr/>
            </a:lvl2pPr>
            <a:lvl3pPr indent="-342900" lvl="2" marL="1371600" algn="l">
              <a:spcBef>
                <a:spcPts val="1200"/>
              </a:spcBef>
              <a:spcAft>
                <a:spcPts val="0"/>
              </a:spcAft>
              <a:buClr>
                <a:schemeClr val="dk1"/>
              </a:buClr>
              <a:buSzPts val="1800"/>
              <a:buChar char="■"/>
              <a:defRPr/>
            </a:lvl3pPr>
            <a:lvl4pPr indent="-342900" lvl="3" marL="1828800" algn="l">
              <a:spcBef>
                <a:spcPts val="1200"/>
              </a:spcBef>
              <a:spcAft>
                <a:spcPts val="0"/>
              </a:spcAft>
              <a:buClr>
                <a:schemeClr val="dk1"/>
              </a:buClr>
              <a:buSzPts val="1800"/>
              <a:buChar char="●"/>
              <a:defRPr/>
            </a:lvl4pPr>
            <a:lvl5pPr indent="-342900" lvl="4" marL="2286000" algn="l">
              <a:spcBef>
                <a:spcPts val="1200"/>
              </a:spcBef>
              <a:spcAft>
                <a:spcPts val="0"/>
              </a:spcAft>
              <a:buClr>
                <a:schemeClr val="dk1"/>
              </a:buClr>
              <a:buSzPts val="1800"/>
              <a:buChar char="○"/>
              <a:defRPr/>
            </a:lvl5pPr>
            <a:lvl6pPr indent="-342900" lvl="5" marL="2743200" algn="l">
              <a:spcBef>
                <a:spcPts val="1200"/>
              </a:spcBef>
              <a:spcAft>
                <a:spcPts val="0"/>
              </a:spcAft>
              <a:buClr>
                <a:schemeClr val="dk1"/>
              </a:buClr>
              <a:buSzPts val="1800"/>
              <a:buChar char="■"/>
              <a:defRPr/>
            </a:lvl6pPr>
            <a:lvl7pPr indent="-342900" lvl="6" marL="3200400" algn="l">
              <a:spcBef>
                <a:spcPts val="1200"/>
              </a:spcBef>
              <a:spcAft>
                <a:spcPts val="0"/>
              </a:spcAft>
              <a:buClr>
                <a:schemeClr val="dk1"/>
              </a:buClr>
              <a:buSzPts val="1800"/>
              <a:buChar char="●"/>
              <a:defRPr/>
            </a:lvl7pPr>
            <a:lvl8pPr indent="-342900" lvl="7" marL="3657600" algn="l">
              <a:spcBef>
                <a:spcPts val="1200"/>
              </a:spcBef>
              <a:spcAft>
                <a:spcPts val="0"/>
              </a:spcAft>
              <a:buClr>
                <a:schemeClr val="dk1"/>
              </a:buClr>
              <a:buSzPts val="1800"/>
              <a:buChar char="○"/>
              <a:defRPr/>
            </a:lvl8pPr>
            <a:lvl9pPr indent="-342900" lvl="8" marL="4114800" algn="l">
              <a:spcBef>
                <a:spcPts val="1200"/>
              </a:spcBef>
              <a:spcAft>
                <a:spcPts val="1200"/>
              </a:spcAft>
              <a:buClr>
                <a:schemeClr val="dk1"/>
              </a:buClr>
              <a:buSzPts val="1800"/>
              <a:buChar char="■"/>
              <a:defRPr/>
            </a:lvl9pPr>
          </a:lstStyle>
          <a:p/>
        </p:txBody>
      </p:sp>
      <p:sp>
        <p:nvSpPr>
          <p:cNvPr id="98" name="Google Shape;98;p25"/>
          <p:cNvSpPr txBox="1"/>
          <p:nvPr>
            <p:ph idx="10" type="dt"/>
          </p:nvPr>
        </p:nvSpPr>
        <p:spPr>
          <a:xfrm>
            <a:off x="457200" y="5296958"/>
            <a:ext cx="2133600" cy="3042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25"/>
          <p:cNvSpPr txBox="1"/>
          <p:nvPr>
            <p:ph idx="11" type="ftr"/>
          </p:nvPr>
        </p:nvSpPr>
        <p:spPr>
          <a:xfrm>
            <a:off x="3124200" y="5296958"/>
            <a:ext cx="2895600" cy="3042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5"/>
          <p:cNvSpPr txBox="1"/>
          <p:nvPr>
            <p:ph idx="12" type="sldNum"/>
          </p:nvPr>
        </p:nvSpPr>
        <p:spPr>
          <a:xfrm>
            <a:off x="6553200" y="5296958"/>
            <a:ext cx="2133600" cy="304200"/>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94472"/>
            <a:ext cx="8520600" cy="636300"/>
          </a:xfrm>
          <a:prstGeom prst="rect">
            <a:avLst/>
          </a:prstGeom>
        </p:spPr>
        <p:txBody>
          <a:bodyPr anchorCtr="0" anchor="t" bIns="95400" lIns="95400" spcFirstLastPara="1" rIns="95400" wrap="square" tIns="9540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 name="Google Shape;18;p4"/>
          <p:cNvSpPr txBox="1"/>
          <p:nvPr>
            <p:ph idx="1" type="body"/>
          </p:nvPr>
        </p:nvSpPr>
        <p:spPr>
          <a:xfrm>
            <a:off x="311700" y="1280528"/>
            <a:ext cx="8520600" cy="3795900"/>
          </a:xfrm>
          <a:prstGeom prst="rect">
            <a:avLst/>
          </a:prstGeom>
        </p:spPr>
        <p:txBody>
          <a:bodyPr anchorCtr="0" anchor="t" bIns="95400" lIns="95400" spcFirstLastPara="1" rIns="95400" wrap="square" tIns="95400">
            <a:normAutofit/>
          </a:bodyPr>
          <a:lstStyle>
            <a:lvl1pPr indent="-349250" lvl="0" marL="457200">
              <a:spcBef>
                <a:spcPts val="0"/>
              </a:spcBef>
              <a:spcAft>
                <a:spcPts val="0"/>
              </a:spcAft>
              <a:buSzPts val="19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19" name="Google Shape;19;p4"/>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94472"/>
            <a:ext cx="8520600" cy="636300"/>
          </a:xfrm>
          <a:prstGeom prst="rect">
            <a:avLst/>
          </a:prstGeom>
        </p:spPr>
        <p:txBody>
          <a:bodyPr anchorCtr="0" anchor="t" bIns="95400" lIns="95400" spcFirstLastPara="1" rIns="95400" wrap="square" tIns="9540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5"/>
          <p:cNvSpPr txBox="1"/>
          <p:nvPr>
            <p:ph idx="1" type="body"/>
          </p:nvPr>
        </p:nvSpPr>
        <p:spPr>
          <a:xfrm>
            <a:off x="311700" y="1280528"/>
            <a:ext cx="3999900" cy="3795900"/>
          </a:xfrm>
          <a:prstGeom prst="rect">
            <a:avLst/>
          </a:prstGeom>
        </p:spPr>
        <p:txBody>
          <a:bodyPr anchorCtr="0" anchor="t" bIns="95400" lIns="95400" spcFirstLastPara="1" rIns="95400" wrap="square" tIns="95400">
            <a:normAutofit/>
          </a:bodyPr>
          <a:lstStyle>
            <a:lvl1pPr indent="-323850" lvl="0" marL="457200">
              <a:spcBef>
                <a:spcPts val="0"/>
              </a:spcBef>
              <a:spcAft>
                <a:spcPts val="0"/>
              </a:spcAft>
              <a:buSzPts val="1500"/>
              <a:buChar char="●"/>
              <a:defRPr sz="15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280528"/>
            <a:ext cx="3999900" cy="3795900"/>
          </a:xfrm>
          <a:prstGeom prst="rect">
            <a:avLst/>
          </a:prstGeom>
        </p:spPr>
        <p:txBody>
          <a:bodyPr anchorCtr="0" anchor="t" bIns="95400" lIns="95400" spcFirstLastPara="1" rIns="95400" wrap="square" tIns="95400">
            <a:normAutofit/>
          </a:bodyPr>
          <a:lstStyle>
            <a:lvl1pPr indent="-323850" lvl="0" marL="457200">
              <a:spcBef>
                <a:spcPts val="0"/>
              </a:spcBef>
              <a:spcAft>
                <a:spcPts val="0"/>
              </a:spcAft>
              <a:buSzPts val="1500"/>
              <a:buChar char="●"/>
              <a:defRPr sz="15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94472"/>
            <a:ext cx="8520600" cy="636300"/>
          </a:xfrm>
          <a:prstGeom prst="rect">
            <a:avLst/>
          </a:prstGeom>
        </p:spPr>
        <p:txBody>
          <a:bodyPr anchorCtr="0" anchor="t" bIns="95400" lIns="95400" spcFirstLastPara="1" rIns="95400" wrap="square" tIns="9540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6"/>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617333"/>
            <a:ext cx="2808000" cy="839700"/>
          </a:xfrm>
          <a:prstGeom prst="rect">
            <a:avLst/>
          </a:prstGeom>
        </p:spPr>
        <p:txBody>
          <a:bodyPr anchorCtr="0" anchor="b" bIns="95400" lIns="95400" spcFirstLastPara="1" rIns="95400" wrap="square" tIns="95400">
            <a:normAutofit/>
          </a:bodyPr>
          <a:lstStyle>
            <a:lvl1pPr lvl="0">
              <a:spcBef>
                <a:spcPts val="0"/>
              </a:spcBef>
              <a:spcAft>
                <a:spcPts val="0"/>
              </a:spcAft>
              <a:buSzPts val="2500"/>
              <a:buNone/>
              <a:defRPr sz="2500"/>
            </a:lvl1pPr>
            <a:lvl2pPr lvl="1">
              <a:spcBef>
                <a:spcPts val="0"/>
              </a:spcBef>
              <a:spcAft>
                <a:spcPts val="0"/>
              </a:spcAft>
              <a:buSzPts val="2500"/>
              <a:buNone/>
              <a:defRPr sz="2500"/>
            </a:lvl2pPr>
            <a:lvl3pPr lvl="2">
              <a:spcBef>
                <a:spcPts val="0"/>
              </a:spcBef>
              <a:spcAft>
                <a:spcPts val="0"/>
              </a:spcAft>
              <a:buSzPts val="2500"/>
              <a:buNone/>
              <a:defRPr sz="2500"/>
            </a:lvl3pPr>
            <a:lvl4pPr lvl="3">
              <a:spcBef>
                <a:spcPts val="0"/>
              </a:spcBef>
              <a:spcAft>
                <a:spcPts val="0"/>
              </a:spcAft>
              <a:buSzPts val="2500"/>
              <a:buNone/>
              <a:defRPr sz="2500"/>
            </a:lvl4pPr>
            <a:lvl5pPr lvl="4">
              <a:spcBef>
                <a:spcPts val="0"/>
              </a:spcBef>
              <a:spcAft>
                <a:spcPts val="0"/>
              </a:spcAft>
              <a:buSzPts val="2500"/>
              <a:buNone/>
              <a:defRPr sz="2500"/>
            </a:lvl5pPr>
            <a:lvl6pPr lvl="5">
              <a:spcBef>
                <a:spcPts val="0"/>
              </a:spcBef>
              <a:spcAft>
                <a:spcPts val="0"/>
              </a:spcAft>
              <a:buSzPts val="2500"/>
              <a:buNone/>
              <a:defRPr sz="2500"/>
            </a:lvl6pPr>
            <a:lvl7pPr lvl="6">
              <a:spcBef>
                <a:spcPts val="0"/>
              </a:spcBef>
              <a:spcAft>
                <a:spcPts val="0"/>
              </a:spcAft>
              <a:buSzPts val="2500"/>
              <a:buNone/>
              <a:defRPr sz="2500"/>
            </a:lvl7pPr>
            <a:lvl8pPr lvl="7">
              <a:spcBef>
                <a:spcPts val="0"/>
              </a:spcBef>
              <a:spcAft>
                <a:spcPts val="0"/>
              </a:spcAft>
              <a:buSzPts val="2500"/>
              <a:buNone/>
              <a:defRPr sz="2500"/>
            </a:lvl8pPr>
            <a:lvl9pPr lvl="8">
              <a:spcBef>
                <a:spcPts val="0"/>
              </a:spcBef>
              <a:spcAft>
                <a:spcPts val="0"/>
              </a:spcAft>
              <a:buSzPts val="2500"/>
              <a:buNone/>
              <a:defRPr sz="2500"/>
            </a:lvl9pPr>
          </a:lstStyle>
          <a:p/>
        </p:txBody>
      </p:sp>
      <p:sp>
        <p:nvSpPr>
          <p:cNvPr id="30" name="Google Shape;30;p7"/>
          <p:cNvSpPr txBox="1"/>
          <p:nvPr>
            <p:ph idx="1" type="body"/>
          </p:nvPr>
        </p:nvSpPr>
        <p:spPr>
          <a:xfrm>
            <a:off x="311700" y="1544000"/>
            <a:ext cx="2808000" cy="3532500"/>
          </a:xfrm>
          <a:prstGeom prst="rect">
            <a:avLst/>
          </a:prstGeom>
        </p:spPr>
        <p:txBody>
          <a:bodyPr anchorCtr="0" anchor="t" bIns="95400" lIns="95400" spcFirstLastPara="1" rIns="95400" wrap="square" tIns="954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500167"/>
            <a:ext cx="6367800" cy="4545300"/>
          </a:xfrm>
          <a:prstGeom prst="rect">
            <a:avLst/>
          </a:prstGeom>
        </p:spPr>
        <p:txBody>
          <a:bodyPr anchorCtr="0" anchor="ctr" bIns="95400" lIns="95400" spcFirstLastPara="1" rIns="95400" wrap="square" tIns="95400">
            <a:norm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34" name="Google Shape;34;p8"/>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39"/>
            <a:ext cx="4572000" cy="5715000"/>
          </a:xfrm>
          <a:prstGeom prst="rect">
            <a:avLst/>
          </a:prstGeom>
          <a:solidFill>
            <a:schemeClr val="lt2"/>
          </a:solidFill>
          <a:ln>
            <a:noFill/>
          </a:ln>
        </p:spPr>
        <p:txBody>
          <a:bodyPr anchorCtr="0" anchor="ctr" bIns="95400" lIns="95400" spcFirstLastPara="1" rIns="95400" wrap="square" tIns="9540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370194"/>
            <a:ext cx="4045200" cy="1647000"/>
          </a:xfrm>
          <a:prstGeom prst="rect">
            <a:avLst/>
          </a:prstGeom>
        </p:spPr>
        <p:txBody>
          <a:bodyPr anchorCtr="0" anchor="b" bIns="95400" lIns="95400" spcFirstLastPara="1" rIns="95400" wrap="square" tIns="95400">
            <a:normAutofit/>
          </a:bodyPr>
          <a:lstStyle>
            <a:lvl1pPr lvl="0" algn="ctr">
              <a:spcBef>
                <a:spcPts val="0"/>
              </a:spcBef>
              <a:spcAft>
                <a:spcPts val="0"/>
              </a:spcAft>
              <a:buSzPts val="4400"/>
              <a:buNone/>
              <a:defRPr sz="4400"/>
            </a:lvl1pPr>
            <a:lvl2pPr lvl="1" algn="ctr">
              <a:spcBef>
                <a:spcPts val="0"/>
              </a:spcBef>
              <a:spcAft>
                <a:spcPts val="0"/>
              </a:spcAft>
              <a:buSzPts val="4400"/>
              <a:buNone/>
              <a:defRPr sz="4400"/>
            </a:lvl2pPr>
            <a:lvl3pPr lvl="2" algn="ctr">
              <a:spcBef>
                <a:spcPts val="0"/>
              </a:spcBef>
              <a:spcAft>
                <a:spcPts val="0"/>
              </a:spcAft>
              <a:buSzPts val="4400"/>
              <a:buNone/>
              <a:defRPr sz="4400"/>
            </a:lvl3pPr>
            <a:lvl4pPr lvl="3" algn="ctr">
              <a:spcBef>
                <a:spcPts val="0"/>
              </a:spcBef>
              <a:spcAft>
                <a:spcPts val="0"/>
              </a:spcAft>
              <a:buSzPts val="4400"/>
              <a:buNone/>
              <a:defRPr sz="4400"/>
            </a:lvl4pPr>
            <a:lvl5pPr lvl="4" algn="ctr">
              <a:spcBef>
                <a:spcPts val="0"/>
              </a:spcBef>
              <a:spcAft>
                <a:spcPts val="0"/>
              </a:spcAft>
              <a:buSzPts val="4400"/>
              <a:buNone/>
              <a:defRPr sz="4400"/>
            </a:lvl5pPr>
            <a:lvl6pPr lvl="5" algn="ctr">
              <a:spcBef>
                <a:spcPts val="0"/>
              </a:spcBef>
              <a:spcAft>
                <a:spcPts val="0"/>
              </a:spcAft>
              <a:buSzPts val="4400"/>
              <a:buNone/>
              <a:defRPr sz="4400"/>
            </a:lvl6pPr>
            <a:lvl7pPr lvl="6" algn="ctr">
              <a:spcBef>
                <a:spcPts val="0"/>
              </a:spcBef>
              <a:spcAft>
                <a:spcPts val="0"/>
              </a:spcAft>
              <a:buSzPts val="4400"/>
              <a:buNone/>
              <a:defRPr sz="4400"/>
            </a:lvl7pPr>
            <a:lvl8pPr lvl="7" algn="ctr">
              <a:spcBef>
                <a:spcPts val="0"/>
              </a:spcBef>
              <a:spcAft>
                <a:spcPts val="0"/>
              </a:spcAft>
              <a:buSzPts val="4400"/>
              <a:buNone/>
              <a:defRPr sz="4400"/>
            </a:lvl8pPr>
            <a:lvl9pPr lvl="8" algn="ctr">
              <a:spcBef>
                <a:spcPts val="0"/>
              </a:spcBef>
              <a:spcAft>
                <a:spcPts val="0"/>
              </a:spcAft>
              <a:buSzPts val="4400"/>
              <a:buNone/>
              <a:defRPr sz="4400"/>
            </a:lvl9pPr>
          </a:lstStyle>
          <a:p/>
        </p:txBody>
      </p:sp>
      <p:sp>
        <p:nvSpPr>
          <p:cNvPr id="38" name="Google Shape;38;p9"/>
          <p:cNvSpPr txBox="1"/>
          <p:nvPr>
            <p:ph idx="1" type="subTitle"/>
          </p:nvPr>
        </p:nvSpPr>
        <p:spPr>
          <a:xfrm>
            <a:off x="265500" y="3114528"/>
            <a:ext cx="4045200" cy="1372200"/>
          </a:xfrm>
          <a:prstGeom prst="rect">
            <a:avLst/>
          </a:prstGeom>
        </p:spPr>
        <p:txBody>
          <a:bodyPr anchorCtr="0" anchor="t" bIns="95400" lIns="95400" spcFirstLastPara="1" rIns="95400" wrap="square" tIns="95400">
            <a:norm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39" name="Google Shape;39;p9"/>
          <p:cNvSpPr txBox="1"/>
          <p:nvPr>
            <p:ph idx="2" type="body"/>
          </p:nvPr>
        </p:nvSpPr>
        <p:spPr>
          <a:xfrm>
            <a:off x="4939500" y="804528"/>
            <a:ext cx="3837000" cy="4105800"/>
          </a:xfrm>
          <a:prstGeom prst="rect">
            <a:avLst/>
          </a:prstGeom>
        </p:spPr>
        <p:txBody>
          <a:bodyPr anchorCtr="0" anchor="ctr" bIns="95400" lIns="95400" spcFirstLastPara="1" rIns="95400" wrap="square" tIns="95400">
            <a:normAutofit/>
          </a:bodyPr>
          <a:lstStyle>
            <a:lvl1pPr indent="-349250" lvl="0" marL="457200">
              <a:spcBef>
                <a:spcPts val="0"/>
              </a:spcBef>
              <a:spcAft>
                <a:spcPts val="0"/>
              </a:spcAft>
              <a:buSzPts val="19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40" name="Google Shape;40;p9"/>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700639"/>
            <a:ext cx="5998800" cy="672300"/>
          </a:xfrm>
          <a:prstGeom prst="rect">
            <a:avLst/>
          </a:prstGeom>
        </p:spPr>
        <p:txBody>
          <a:bodyPr anchorCtr="0" anchor="ctr" bIns="95400" lIns="95400" spcFirstLastPara="1" rIns="95400" wrap="square" tIns="95400">
            <a:normAutofit/>
          </a:bodyPr>
          <a:lstStyle>
            <a:lvl1pPr indent="-228600" lvl="0" marL="457200">
              <a:lnSpc>
                <a:spcPct val="100000"/>
              </a:lnSpc>
              <a:spcBef>
                <a:spcPts val="0"/>
              </a:spcBef>
              <a:spcAft>
                <a:spcPts val="0"/>
              </a:spcAft>
              <a:buSzPts val="1900"/>
              <a:buNone/>
              <a:defRPr/>
            </a:lvl1pPr>
          </a:lstStyle>
          <a:p/>
        </p:txBody>
      </p:sp>
      <p:sp>
        <p:nvSpPr>
          <p:cNvPr id="43" name="Google Shape;43;p10"/>
          <p:cNvSpPr txBox="1"/>
          <p:nvPr>
            <p:ph idx="12" type="sldNum"/>
          </p:nvPr>
        </p:nvSpPr>
        <p:spPr>
          <a:xfrm>
            <a:off x="8472458" y="5181352"/>
            <a:ext cx="548700" cy="437100"/>
          </a:xfrm>
          <a:prstGeom prst="rect">
            <a:avLst/>
          </a:prstGeom>
        </p:spPr>
        <p:txBody>
          <a:bodyPr anchorCtr="0" anchor="ctr" bIns="95400" lIns="95400" spcFirstLastPara="1" rIns="95400" wrap="square" tIns="954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3.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94472"/>
            <a:ext cx="8520600" cy="636300"/>
          </a:xfrm>
          <a:prstGeom prst="rect">
            <a:avLst/>
          </a:prstGeom>
          <a:noFill/>
          <a:ln>
            <a:noFill/>
          </a:ln>
        </p:spPr>
        <p:txBody>
          <a:bodyPr anchorCtr="0" anchor="t" bIns="95400" lIns="95400" spcFirstLastPara="1" rIns="95400" wrap="square" tIns="95400">
            <a:normAutofit/>
          </a:bodyPr>
          <a:lstStyle>
            <a:lvl1pPr lvl="0">
              <a:spcBef>
                <a:spcPts val="0"/>
              </a:spcBef>
              <a:spcAft>
                <a:spcPts val="0"/>
              </a:spcAft>
              <a:buClr>
                <a:schemeClr val="dk1"/>
              </a:buClr>
              <a:buSzPts val="3000"/>
              <a:buNone/>
              <a:defRPr sz="3000">
                <a:solidFill>
                  <a:schemeClr val="dk1"/>
                </a:solidFill>
              </a:defRPr>
            </a:lvl1pPr>
            <a:lvl2pPr lvl="1">
              <a:spcBef>
                <a:spcPts val="0"/>
              </a:spcBef>
              <a:spcAft>
                <a:spcPts val="0"/>
              </a:spcAft>
              <a:buClr>
                <a:schemeClr val="dk1"/>
              </a:buClr>
              <a:buSzPts val="3000"/>
              <a:buNone/>
              <a:defRPr sz="3000">
                <a:solidFill>
                  <a:schemeClr val="dk1"/>
                </a:solidFill>
              </a:defRPr>
            </a:lvl2pPr>
            <a:lvl3pPr lvl="2">
              <a:spcBef>
                <a:spcPts val="0"/>
              </a:spcBef>
              <a:spcAft>
                <a:spcPts val="0"/>
              </a:spcAft>
              <a:buClr>
                <a:schemeClr val="dk1"/>
              </a:buClr>
              <a:buSzPts val="3000"/>
              <a:buNone/>
              <a:defRPr sz="3000">
                <a:solidFill>
                  <a:schemeClr val="dk1"/>
                </a:solidFill>
              </a:defRPr>
            </a:lvl3pPr>
            <a:lvl4pPr lvl="3">
              <a:spcBef>
                <a:spcPts val="0"/>
              </a:spcBef>
              <a:spcAft>
                <a:spcPts val="0"/>
              </a:spcAft>
              <a:buClr>
                <a:schemeClr val="dk1"/>
              </a:buClr>
              <a:buSzPts val="3000"/>
              <a:buNone/>
              <a:defRPr sz="3000">
                <a:solidFill>
                  <a:schemeClr val="dk1"/>
                </a:solidFill>
              </a:defRPr>
            </a:lvl4pPr>
            <a:lvl5pPr lvl="4">
              <a:spcBef>
                <a:spcPts val="0"/>
              </a:spcBef>
              <a:spcAft>
                <a:spcPts val="0"/>
              </a:spcAft>
              <a:buClr>
                <a:schemeClr val="dk1"/>
              </a:buClr>
              <a:buSzPts val="3000"/>
              <a:buNone/>
              <a:defRPr sz="3000">
                <a:solidFill>
                  <a:schemeClr val="dk1"/>
                </a:solidFill>
              </a:defRPr>
            </a:lvl5pPr>
            <a:lvl6pPr lvl="5">
              <a:spcBef>
                <a:spcPts val="0"/>
              </a:spcBef>
              <a:spcAft>
                <a:spcPts val="0"/>
              </a:spcAft>
              <a:buClr>
                <a:schemeClr val="dk1"/>
              </a:buClr>
              <a:buSzPts val="3000"/>
              <a:buNone/>
              <a:defRPr sz="3000">
                <a:solidFill>
                  <a:schemeClr val="dk1"/>
                </a:solidFill>
              </a:defRPr>
            </a:lvl6pPr>
            <a:lvl7pPr lvl="6">
              <a:spcBef>
                <a:spcPts val="0"/>
              </a:spcBef>
              <a:spcAft>
                <a:spcPts val="0"/>
              </a:spcAft>
              <a:buClr>
                <a:schemeClr val="dk1"/>
              </a:buClr>
              <a:buSzPts val="3000"/>
              <a:buNone/>
              <a:defRPr sz="3000">
                <a:solidFill>
                  <a:schemeClr val="dk1"/>
                </a:solidFill>
              </a:defRPr>
            </a:lvl7pPr>
            <a:lvl8pPr lvl="7">
              <a:spcBef>
                <a:spcPts val="0"/>
              </a:spcBef>
              <a:spcAft>
                <a:spcPts val="0"/>
              </a:spcAft>
              <a:buClr>
                <a:schemeClr val="dk1"/>
              </a:buClr>
              <a:buSzPts val="3000"/>
              <a:buNone/>
              <a:defRPr sz="3000">
                <a:solidFill>
                  <a:schemeClr val="dk1"/>
                </a:solidFill>
              </a:defRPr>
            </a:lvl8pPr>
            <a:lvl9pPr lvl="8">
              <a:spcBef>
                <a:spcPts val="0"/>
              </a:spcBef>
              <a:spcAft>
                <a:spcPts val="0"/>
              </a:spcAft>
              <a:buClr>
                <a:schemeClr val="dk1"/>
              </a:buClr>
              <a:buSzPts val="3000"/>
              <a:buNone/>
              <a:defRPr sz="3000">
                <a:solidFill>
                  <a:schemeClr val="dk1"/>
                </a:solidFill>
              </a:defRPr>
            </a:lvl9pPr>
          </a:lstStyle>
          <a:p/>
        </p:txBody>
      </p:sp>
      <p:sp>
        <p:nvSpPr>
          <p:cNvPr id="7" name="Google Shape;7;p1"/>
          <p:cNvSpPr txBox="1"/>
          <p:nvPr>
            <p:ph idx="1" type="body"/>
          </p:nvPr>
        </p:nvSpPr>
        <p:spPr>
          <a:xfrm>
            <a:off x="311700" y="1280528"/>
            <a:ext cx="8520600" cy="3795900"/>
          </a:xfrm>
          <a:prstGeom prst="rect">
            <a:avLst/>
          </a:prstGeom>
          <a:noFill/>
          <a:ln>
            <a:noFill/>
          </a:ln>
        </p:spPr>
        <p:txBody>
          <a:bodyPr anchorCtr="0" anchor="t" bIns="95400" lIns="95400" spcFirstLastPara="1" rIns="95400" wrap="square" tIns="95400">
            <a:normAutofit/>
          </a:bodyPr>
          <a:lstStyle>
            <a:lvl1pPr indent="-349250" lvl="0" marL="457200">
              <a:lnSpc>
                <a:spcPct val="115000"/>
              </a:lnSpc>
              <a:spcBef>
                <a:spcPts val="0"/>
              </a:spcBef>
              <a:spcAft>
                <a:spcPts val="0"/>
              </a:spcAft>
              <a:buClr>
                <a:schemeClr val="dk2"/>
              </a:buClr>
              <a:buSzPts val="1900"/>
              <a:buChar char="●"/>
              <a:defRPr sz="1900">
                <a:solidFill>
                  <a:schemeClr val="dk2"/>
                </a:solidFill>
              </a:defRPr>
            </a:lvl1pPr>
            <a:lvl2pPr indent="-323850" lvl="1" marL="914400">
              <a:lnSpc>
                <a:spcPct val="115000"/>
              </a:lnSpc>
              <a:spcBef>
                <a:spcPts val="0"/>
              </a:spcBef>
              <a:spcAft>
                <a:spcPts val="0"/>
              </a:spcAft>
              <a:buClr>
                <a:schemeClr val="dk2"/>
              </a:buClr>
              <a:buSzPts val="1500"/>
              <a:buChar char="○"/>
              <a:defRPr sz="1500">
                <a:solidFill>
                  <a:schemeClr val="dk2"/>
                </a:solidFill>
              </a:defRPr>
            </a:lvl2pPr>
            <a:lvl3pPr indent="-323850" lvl="2" marL="1371600">
              <a:lnSpc>
                <a:spcPct val="115000"/>
              </a:lnSpc>
              <a:spcBef>
                <a:spcPts val="0"/>
              </a:spcBef>
              <a:spcAft>
                <a:spcPts val="0"/>
              </a:spcAft>
              <a:buClr>
                <a:schemeClr val="dk2"/>
              </a:buClr>
              <a:buSzPts val="1500"/>
              <a:buChar char="■"/>
              <a:defRPr sz="1500">
                <a:solidFill>
                  <a:schemeClr val="dk2"/>
                </a:solidFill>
              </a:defRPr>
            </a:lvl3pPr>
            <a:lvl4pPr indent="-323850" lvl="3" marL="1828800">
              <a:lnSpc>
                <a:spcPct val="115000"/>
              </a:lnSpc>
              <a:spcBef>
                <a:spcPts val="0"/>
              </a:spcBef>
              <a:spcAft>
                <a:spcPts val="0"/>
              </a:spcAft>
              <a:buClr>
                <a:schemeClr val="dk2"/>
              </a:buClr>
              <a:buSzPts val="1500"/>
              <a:buChar char="●"/>
              <a:defRPr sz="1500">
                <a:solidFill>
                  <a:schemeClr val="dk2"/>
                </a:solidFill>
              </a:defRPr>
            </a:lvl4pPr>
            <a:lvl5pPr indent="-323850" lvl="4" marL="2286000">
              <a:lnSpc>
                <a:spcPct val="115000"/>
              </a:lnSpc>
              <a:spcBef>
                <a:spcPts val="0"/>
              </a:spcBef>
              <a:spcAft>
                <a:spcPts val="0"/>
              </a:spcAft>
              <a:buClr>
                <a:schemeClr val="dk2"/>
              </a:buClr>
              <a:buSzPts val="1500"/>
              <a:buChar char="○"/>
              <a:defRPr sz="1500">
                <a:solidFill>
                  <a:schemeClr val="dk2"/>
                </a:solidFill>
              </a:defRPr>
            </a:lvl5pPr>
            <a:lvl6pPr indent="-323850" lvl="5" marL="2743200">
              <a:lnSpc>
                <a:spcPct val="115000"/>
              </a:lnSpc>
              <a:spcBef>
                <a:spcPts val="0"/>
              </a:spcBef>
              <a:spcAft>
                <a:spcPts val="0"/>
              </a:spcAft>
              <a:buClr>
                <a:schemeClr val="dk2"/>
              </a:buClr>
              <a:buSzPts val="1500"/>
              <a:buChar char="■"/>
              <a:defRPr sz="1500">
                <a:solidFill>
                  <a:schemeClr val="dk2"/>
                </a:solidFill>
              </a:defRPr>
            </a:lvl6pPr>
            <a:lvl7pPr indent="-323850" lvl="6" marL="3200400">
              <a:lnSpc>
                <a:spcPct val="115000"/>
              </a:lnSpc>
              <a:spcBef>
                <a:spcPts val="0"/>
              </a:spcBef>
              <a:spcAft>
                <a:spcPts val="0"/>
              </a:spcAft>
              <a:buClr>
                <a:schemeClr val="dk2"/>
              </a:buClr>
              <a:buSzPts val="1500"/>
              <a:buChar char="●"/>
              <a:defRPr sz="1500">
                <a:solidFill>
                  <a:schemeClr val="dk2"/>
                </a:solidFill>
              </a:defRPr>
            </a:lvl7pPr>
            <a:lvl8pPr indent="-323850" lvl="7" marL="3657600">
              <a:lnSpc>
                <a:spcPct val="115000"/>
              </a:lnSpc>
              <a:spcBef>
                <a:spcPts val="0"/>
              </a:spcBef>
              <a:spcAft>
                <a:spcPts val="0"/>
              </a:spcAft>
              <a:buClr>
                <a:schemeClr val="dk2"/>
              </a:buClr>
              <a:buSzPts val="1500"/>
              <a:buChar char="○"/>
              <a:defRPr sz="1500">
                <a:solidFill>
                  <a:schemeClr val="dk2"/>
                </a:solidFill>
              </a:defRPr>
            </a:lvl8pPr>
            <a:lvl9pPr indent="-323850" lvl="8" marL="4114800">
              <a:lnSpc>
                <a:spcPct val="115000"/>
              </a:lnSpc>
              <a:spcBef>
                <a:spcPts val="0"/>
              </a:spcBef>
              <a:spcAft>
                <a:spcPts val="0"/>
              </a:spcAft>
              <a:buClr>
                <a:schemeClr val="dk2"/>
              </a:buClr>
              <a:buSzPts val="1500"/>
              <a:buChar char="■"/>
              <a:defRPr sz="1500">
                <a:solidFill>
                  <a:schemeClr val="dk2"/>
                </a:solidFill>
              </a:defRPr>
            </a:lvl9pPr>
          </a:lstStyle>
          <a:p/>
        </p:txBody>
      </p:sp>
      <p:sp>
        <p:nvSpPr>
          <p:cNvPr id="8" name="Google Shape;8;p1"/>
          <p:cNvSpPr txBox="1"/>
          <p:nvPr>
            <p:ph idx="12" type="sldNum"/>
          </p:nvPr>
        </p:nvSpPr>
        <p:spPr>
          <a:xfrm>
            <a:off x="8472458" y="5181352"/>
            <a:ext cx="548700" cy="437100"/>
          </a:xfrm>
          <a:prstGeom prst="rect">
            <a:avLst/>
          </a:prstGeom>
          <a:noFill/>
          <a:ln>
            <a:noFill/>
          </a:ln>
        </p:spPr>
        <p:txBody>
          <a:bodyPr anchorCtr="0" anchor="ctr" bIns="95400" lIns="95400" spcFirstLastPara="1" rIns="95400" wrap="square" tIns="95400">
            <a:normAutofit/>
          </a:bodyPr>
          <a:lstStyle>
            <a:lvl1pPr lvl="0" algn="r">
              <a:buNone/>
              <a:defRPr sz="1100">
                <a:solidFill>
                  <a:schemeClr val="dk2"/>
                </a:solidFill>
              </a:defRPr>
            </a:lvl1pPr>
            <a:lvl2pPr lvl="1" algn="r">
              <a:buNone/>
              <a:defRPr sz="1100">
                <a:solidFill>
                  <a:schemeClr val="dk2"/>
                </a:solidFill>
              </a:defRPr>
            </a:lvl2pPr>
            <a:lvl3pPr lvl="2" algn="r">
              <a:buNone/>
              <a:defRPr sz="1100">
                <a:solidFill>
                  <a:schemeClr val="dk2"/>
                </a:solidFill>
              </a:defRPr>
            </a:lvl3pPr>
            <a:lvl4pPr lvl="3" algn="r">
              <a:buNone/>
              <a:defRPr sz="1100">
                <a:solidFill>
                  <a:schemeClr val="dk2"/>
                </a:solidFill>
              </a:defRPr>
            </a:lvl4pPr>
            <a:lvl5pPr lvl="4" algn="r">
              <a:buNone/>
              <a:defRPr sz="1100">
                <a:solidFill>
                  <a:schemeClr val="dk2"/>
                </a:solidFill>
              </a:defRPr>
            </a:lvl5pPr>
            <a:lvl6pPr lvl="5" algn="r">
              <a:buNone/>
              <a:defRPr sz="1100">
                <a:solidFill>
                  <a:schemeClr val="dk2"/>
                </a:solidFill>
              </a:defRPr>
            </a:lvl6pPr>
            <a:lvl7pPr lvl="6" algn="r">
              <a:buNone/>
              <a:defRPr sz="1100">
                <a:solidFill>
                  <a:schemeClr val="dk2"/>
                </a:solidFill>
              </a:defRPr>
            </a:lvl7pPr>
            <a:lvl8pPr lvl="7" algn="r">
              <a:buNone/>
              <a:defRPr sz="1100">
                <a:solidFill>
                  <a:schemeClr val="dk2"/>
                </a:solidFill>
              </a:defRPr>
            </a:lvl8pPr>
            <a:lvl9pPr lvl="8" algn="r">
              <a:buNone/>
              <a:defRPr sz="11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rgbClr val="000000"/>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94472"/>
            <a:ext cx="8520600" cy="6363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280528"/>
            <a:ext cx="8520600" cy="3795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53" name="Google Shape;53;p13"/>
          <p:cNvSpPr txBox="1"/>
          <p:nvPr>
            <p:ph idx="12" type="sldNum"/>
          </p:nvPr>
        </p:nvSpPr>
        <p:spPr>
          <a:xfrm>
            <a:off x="8472458" y="5181352"/>
            <a:ext cx="548700" cy="4374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2.jp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0.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7.png"/><Relationship Id="rId5" Type="http://schemas.openxmlformats.org/officeDocument/2006/relationships/image" Target="../media/image19.png"/><Relationship Id="rId6"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p:nvPr/>
        </p:nvSpPr>
        <p:spPr>
          <a:xfrm>
            <a:off x="150" y="2599000"/>
            <a:ext cx="9144000" cy="31161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6" name="Google Shape;106;p26"/>
          <p:cNvSpPr txBox="1"/>
          <p:nvPr/>
        </p:nvSpPr>
        <p:spPr>
          <a:xfrm>
            <a:off x="2722200" y="4201550"/>
            <a:ext cx="3699900" cy="568800"/>
          </a:xfrm>
          <a:prstGeom prst="rect">
            <a:avLst/>
          </a:prstGeom>
          <a:noFill/>
          <a:ln>
            <a:noFill/>
          </a:ln>
        </p:spPr>
        <p:txBody>
          <a:bodyPr anchorCtr="0" anchor="t" bIns="95400" lIns="95400" spcFirstLastPara="1" rIns="95400" wrap="square" tIns="95400">
            <a:noAutofit/>
          </a:bodyPr>
          <a:lstStyle/>
          <a:p>
            <a:pPr indent="0" lvl="0" marL="0" marR="0" rtl="0" algn="l">
              <a:lnSpc>
                <a:spcPct val="100000"/>
              </a:lnSpc>
              <a:spcBef>
                <a:spcPts val="0"/>
              </a:spcBef>
              <a:spcAft>
                <a:spcPts val="0"/>
              </a:spcAft>
              <a:buNone/>
            </a:pPr>
            <a:r>
              <a:rPr lang="en-GB" sz="3000">
                <a:solidFill>
                  <a:schemeClr val="lt1"/>
                </a:solidFill>
              </a:rPr>
              <a:t>AGRICULTURE </a:t>
            </a:r>
            <a:r>
              <a:rPr lang="en-GB" sz="3000">
                <a:solidFill>
                  <a:srgbClr val="8FA154"/>
                </a:solidFill>
              </a:rPr>
              <a:t>4.0</a:t>
            </a:r>
            <a:endParaRPr sz="3000">
              <a:solidFill>
                <a:srgbClr val="8FA154"/>
              </a:solidFill>
            </a:endParaRPr>
          </a:p>
          <a:p>
            <a:pPr indent="0" lvl="0" marL="0" marR="0" rtl="0" algn="l">
              <a:lnSpc>
                <a:spcPct val="100000"/>
              </a:lnSpc>
              <a:spcBef>
                <a:spcPts val="0"/>
              </a:spcBef>
              <a:spcAft>
                <a:spcPts val="0"/>
              </a:spcAft>
              <a:buNone/>
            </a:pPr>
            <a:r>
              <a:t/>
            </a:r>
            <a:endParaRPr sz="1900">
              <a:solidFill>
                <a:schemeClr val="dk2"/>
              </a:solidFill>
            </a:endParaRPr>
          </a:p>
          <a:p>
            <a:pPr indent="0" lvl="0" marL="0" rtl="0" algn="l">
              <a:spcBef>
                <a:spcPts val="0"/>
              </a:spcBef>
              <a:spcAft>
                <a:spcPts val="0"/>
              </a:spcAft>
              <a:buNone/>
            </a:pPr>
            <a:r>
              <a:t/>
            </a:r>
            <a:endParaRPr sz="1900">
              <a:solidFill>
                <a:schemeClr val="dk2"/>
              </a:solidFill>
            </a:endParaRPr>
          </a:p>
        </p:txBody>
      </p:sp>
      <p:pic>
        <p:nvPicPr>
          <p:cNvPr id="107" name="Google Shape;107;p26"/>
          <p:cNvPicPr preferRelativeResize="0"/>
          <p:nvPr/>
        </p:nvPicPr>
        <p:blipFill>
          <a:blip r:embed="rId3">
            <a:alphaModFix/>
          </a:blip>
          <a:stretch>
            <a:fillRect/>
          </a:stretch>
        </p:blipFill>
        <p:spPr>
          <a:xfrm>
            <a:off x="1734900" y="59108"/>
            <a:ext cx="5816208" cy="249266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2" name="Shape 212"/>
        <p:cNvGrpSpPr/>
        <p:nvPr/>
      </p:nvGrpSpPr>
      <p:grpSpPr>
        <a:xfrm>
          <a:off x="0" y="0"/>
          <a:ext cx="0" cy="0"/>
          <a:chOff x="0" y="0"/>
          <a:chExt cx="0" cy="0"/>
        </a:xfrm>
      </p:grpSpPr>
      <p:sp>
        <p:nvSpPr>
          <p:cNvPr id="213" name="Google Shape;213;p35"/>
          <p:cNvSpPr txBox="1"/>
          <p:nvPr/>
        </p:nvSpPr>
        <p:spPr>
          <a:xfrm>
            <a:off x="55100" y="0"/>
            <a:ext cx="8973900" cy="769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400"/>
              </a:spcAft>
              <a:buNone/>
            </a:pPr>
            <a:r>
              <a:rPr lang="en-GB" sz="3800">
                <a:solidFill>
                  <a:schemeClr val="lt1"/>
                </a:solidFill>
                <a:latin typeface="Impact"/>
                <a:ea typeface="Impact"/>
                <a:cs typeface="Impact"/>
                <a:sym typeface="Impact"/>
              </a:rPr>
              <a:t>Revenue &amp; Monetization - </a:t>
            </a:r>
            <a:r>
              <a:rPr lang="en-GB" sz="3800">
                <a:solidFill>
                  <a:srgbClr val="8FA154"/>
                </a:solidFill>
                <a:latin typeface="Impact"/>
                <a:ea typeface="Impact"/>
                <a:cs typeface="Impact"/>
                <a:sym typeface="Impact"/>
              </a:rPr>
              <a:t>Market</a:t>
            </a:r>
            <a:endParaRPr sz="3800">
              <a:solidFill>
                <a:srgbClr val="8FA154"/>
              </a:solidFill>
              <a:latin typeface="Impact"/>
              <a:ea typeface="Impact"/>
              <a:cs typeface="Impact"/>
              <a:sym typeface="Impact"/>
            </a:endParaRPr>
          </a:p>
        </p:txBody>
      </p:sp>
      <p:sp>
        <p:nvSpPr>
          <p:cNvPr id="214" name="Google Shape;214;p35"/>
          <p:cNvSpPr txBox="1"/>
          <p:nvPr/>
        </p:nvSpPr>
        <p:spPr>
          <a:xfrm>
            <a:off x="90500" y="3932100"/>
            <a:ext cx="8903100" cy="163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GB" sz="1100">
                <a:solidFill>
                  <a:schemeClr val="lt1"/>
                </a:solidFill>
              </a:rPr>
              <a:t>Performance-Aligned </a:t>
            </a:r>
            <a:r>
              <a:rPr b="1" lang="en-GB" sz="1100">
                <a:solidFill>
                  <a:srgbClr val="8FA154"/>
                </a:solidFill>
              </a:rPr>
              <a:t>Fixed Pricing</a:t>
            </a:r>
            <a:endParaRPr b="1" sz="1100">
              <a:solidFill>
                <a:srgbClr val="8FA154"/>
              </a:solidFill>
            </a:endParaRPr>
          </a:p>
          <a:p>
            <a:pPr indent="0" lvl="0" marL="0" rtl="0" algn="l">
              <a:lnSpc>
                <a:spcPct val="115000"/>
              </a:lnSpc>
              <a:spcBef>
                <a:spcPts val="1200"/>
              </a:spcBef>
              <a:spcAft>
                <a:spcPts val="0"/>
              </a:spcAft>
              <a:buNone/>
            </a:pPr>
            <a:r>
              <a:rPr lang="en-GB" sz="1100">
                <a:solidFill>
                  <a:schemeClr val="lt1"/>
                </a:solidFill>
              </a:rPr>
              <a:t>Each terrain under management is configured around the KPIs that matter most to the client—whether that’s productivity, soil regeneration, water efficiency, biodiversity gains, carbon offsets, or yield resilience. These indicators help measure progress and guide continuous improvement, without affecting the fixed pricing structure.</a:t>
            </a:r>
            <a:endParaRPr sz="1100">
              <a:solidFill>
                <a:schemeClr val="lt1"/>
              </a:solidFill>
            </a:endParaRPr>
          </a:p>
          <a:p>
            <a:pPr indent="0" lvl="0" marL="0" rtl="0" algn="l">
              <a:lnSpc>
                <a:spcPct val="115000"/>
              </a:lnSpc>
              <a:spcBef>
                <a:spcPts val="1200"/>
              </a:spcBef>
              <a:spcAft>
                <a:spcPts val="1200"/>
              </a:spcAft>
              <a:buNone/>
            </a:pPr>
            <a:r>
              <a:rPr lang="en-GB" sz="1100">
                <a:solidFill>
                  <a:schemeClr val="lt1"/>
                </a:solidFill>
              </a:rPr>
              <a:t>Our model aligns incentives through transparent impact tracking and long-term partnership logic. Land OS continuously optimizes terrain performance, delivering ecological and economic value at scale—without requiring clients to invest in robotics, infrastructure, or software.</a:t>
            </a:r>
            <a:endParaRPr sz="1100">
              <a:solidFill>
                <a:schemeClr val="lt1"/>
              </a:solidFill>
            </a:endParaRPr>
          </a:p>
        </p:txBody>
      </p:sp>
      <p:pic>
        <p:nvPicPr>
          <p:cNvPr id="215" name="Google Shape;215;p35"/>
          <p:cNvPicPr preferRelativeResize="0"/>
          <p:nvPr/>
        </p:nvPicPr>
        <p:blipFill>
          <a:blip r:embed="rId3">
            <a:alphaModFix/>
          </a:blip>
          <a:stretch>
            <a:fillRect/>
          </a:stretch>
        </p:blipFill>
        <p:spPr>
          <a:xfrm>
            <a:off x="169225" y="873850"/>
            <a:ext cx="3058250" cy="3058250"/>
          </a:xfrm>
          <a:prstGeom prst="rect">
            <a:avLst/>
          </a:prstGeom>
          <a:noFill/>
          <a:ln>
            <a:noFill/>
          </a:ln>
        </p:spPr>
      </p:pic>
      <p:sp>
        <p:nvSpPr>
          <p:cNvPr id="216" name="Google Shape;216;p35"/>
          <p:cNvSpPr txBox="1"/>
          <p:nvPr/>
        </p:nvSpPr>
        <p:spPr>
          <a:xfrm>
            <a:off x="3266850" y="738900"/>
            <a:ext cx="5762100" cy="3152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GB" sz="1100">
                <a:solidFill>
                  <a:schemeClr val="lt1"/>
                </a:solidFill>
              </a:rPr>
              <a:t>Our business is terrain management—not food sales, not equipment sales, not software licenses.</a:t>
            </a:r>
            <a:endParaRPr sz="1100">
              <a:solidFill>
                <a:schemeClr val="lt1"/>
              </a:solidFill>
            </a:endParaRPr>
          </a:p>
          <a:p>
            <a:pPr indent="0" lvl="0" marL="0" rtl="0" algn="l">
              <a:lnSpc>
                <a:spcPct val="115000"/>
              </a:lnSpc>
              <a:spcBef>
                <a:spcPts val="1200"/>
              </a:spcBef>
              <a:spcAft>
                <a:spcPts val="0"/>
              </a:spcAft>
              <a:buNone/>
            </a:pPr>
            <a:r>
              <a:rPr lang="en-GB" sz="1100">
                <a:solidFill>
                  <a:schemeClr val="lt1"/>
                </a:solidFill>
              </a:rPr>
              <a:t>Through Land OS, we deliver Terrain Management as a Service (TMaaS) to landowners, institutions, and regions. We turn underutilized or degraded land into regenerative ecosystems, and operate them continuously to ensure productive, ecological performance.</a:t>
            </a:r>
            <a:endParaRPr sz="1100">
              <a:solidFill>
                <a:schemeClr val="lt1"/>
              </a:solidFill>
            </a:endParaRPr>
          </a:p>
          <a:p>
            <a:pPr indent="0" lvl="0" marL="0" rtl="0" algn="l">
              <a:lnSpc>
                <a:spcPct val="115000"/>
              </a:lnSpc>
              <a:spcBef>
                <a:spcPts val="1200"/>
              </a:spcBef>
              <a:spcAft>
                <a:spcPts val="0"/>
              </a:spcAft>
              <a:buNone/>
            </a:pPr>
            <a:r>
              <a:rPr lang="en-GB" sz="1100">
                <a:solidFill>
                  <a:schemeClr val="lt1"/>
                </a:solidFill>
              </a:rPr>
              <a:t>Each deployment is managed autonomously through Land OS and generates recurring revenue through service contracts, ecosystem optimization fees, and performance-based incentives—such as yield improvements, carbon offsets, biodiversity gains, and water savings.</a:t>
            </a:r>
            <a:endParaRPr sz="1100">
              <a:solidFill>
                <a:schemeClr val="lt1"/>
              </a:solidFill>
            </a:endParaRPr>
          </a:p>
          <a:p>
            <a:pPr indent="0" lvl="0" marL="0" rtl="0" algn="l">
              <a:lnSpc>
                <a:spcPct val="115000"/>
              </a:lnSpc>
              <a:spcBef>
                <a:spcPts val="1200"/>
              </a:spcBef>
              <a:spcAft>
                <a:spcPts val="1200"/>
              </a:spcAft>
              <a:buNone/>
            </a:pPr>
            <a:r>
              <a:rPr lang="en-GB" sz="1100">
                <a:solidFill>
                  <a:schemeClr val="lt1"/>
                </a:solidFill>
              </a:rPr>
              <a:t>Bioromes are </a:t>
            </a:r>
            <a:r>
              <a:rPr b="1" lang="en-GB" sz="1100">
                <a:solidFill>
                  <a:schemeClr val="lt1"/>
                </a:solidFill>
              </a:rPr>
              <a:t>designed for high-efficiency production</a:t>
            </a:r>
            <a:r>
              <a:rPr lang="en-GB" sz="1100">
                <a:solidFill>
                  <a:schemeClr val="lt1"/>
                </a:solidFill>
              </a:rPr>
              <a:t>, allowing us to optimize margins while reducing waste and logistics costs. Our </a:t>
            </a:r>
            <a:r>
              <a:rPr b="1" lang="en-GB" sz="1100">
                <a:solidFill>
                  <a:schemeClr val="lt1"/>
                </a:solidFill>
              </a:rPr>
              <a:t>just-in-time and just-in-place</a:t>
            </a:r>
            <a:r>
              <a:rPr lang="en-GB" sz="1100">
                <a:solidFill>
                  <a:schemeClr val="lt1"/>
                </a:solidFill>
              </a:rPr>
              <a:t> model removes expensive intermediaries, keeping food fresher and transportation costs lower.</a:t>
            </a:r>
            <a:endParaRPr sz="1100">
              <a:solidFill>
                <a:schemeClr val="lt1"/>
              </a:solidFill>
            </a:endParaRPr>
          </a:p>
        </p:txBody>
      </p:sp>
      <p:pic>
        <p:nvPicPr>
          <p:cNvPr id="217" name="Google Shape;217;p35" title="single_flower_logo.png"/>
          <p:cNvPicPr preferRelativeResize="0"/>
          <p:nvPr/>
        </p:nvPicPr>
        <p:blipFill>
          <a:blip r:embed="rId4">
            <a:alphaModFix/>
          </a:blip>
          <a:stretch>
            <a:fillRect/>
          </a:stretch>
        </p:blipFill>
        <p:spPr>
          <a:xfrm>
            <a:off x="8414092" y="114750"/>
            <a:ext cx="540000" cy="540000"/>
          </a:xfrm>
          <a:prstGeom prst="rect">
            <a:avLst/>
          </a:prstGeom>
          <a:noFill/>
          <a:ln>
            <a:noFill/>
          </a:ln>
          <a:effectLst>
            <a:outerShdw blurRad="57150" rotWithShape="0" algn="bl" dir="5400000" dist="19050">
              <a:srgbClr val="FFFFFF">
                <a:alpha val="50000"/>
              </a:srgbClr>
            </a:outerShdw>
          </a:effectLst>
        </p:spPr>
      </p:pic>
      <p:pic>
        <p:nvPicPr>
          <p:cNvPr id="218" name="Google Shape;218;p35" title="single_flower_logo.png"/>
          <p:cNvPicPr preferRelativeResize="0"/>
          <p:nvPr/>
        </p:nvPicPr>
        <p:blipFill>
          <a:blip r:embed="rId4">
            <a:alphaModFix/>
          </a:blip>
          <a:stretch>
            <a:fillRect/>
          </a:stretch>
        </p:blipFill>
        <p:spPr>
          <a:xfrm>
            <a:off x="169217" y="114750"/>
            <a:ext cx="540000" cy="540000"/>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2" name="Shape 222"/>
        <p:cNvGrpSpPr/>
        <p:nvPr/>
      </p:nvGrpSpPr>
      <p:grpSpPr>
        <a:xfrm>
          <a:off x="0" y="0"/>
          <a:ext cx="0" cy="0"/>
          <a:chOff x="0" y="0"/>
          <a:chExt cx="0" cy="0"/>
        </a:xfrm>
      </p:grpSpPr>
      <p:sp>
        <p:nvSpPr>
          <p:cNvPr id="223" name="Google Shape;223;p36"/>
          <p:cNvSpPr txBox="1"/>
          <p:nvPr/>
        </p:nvSpPr>
        <p:spPr>
          <a:xfrm>
            <a:off x="55100" y="626625"/>
            <a:ext cx="4364400" cy="5115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600">
                <a:solidFill>
                  <a:schemeClr val="lt1"/>
                </a:solidFill>
              </a:rPr>
              <a:t>ACES Consortium</a:t>
            </a:r>
            <a:endParaRPr b="1" sz="16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a:p>
            <a:pPr indent="0" lvl="0" marL="0" rtl="0" algn="l">
              <a:lnSpc>
                <a:spcPct val="115000"/>
              </a:lnSpc>
              <a:spcBef>
                <a:spcPts val="0"/>
              </a:spcBef>
              <a:spcAft>
                <a:spcPts val="0"/>
              </a:spcAft>
              <a:buNone/>
            </a:pPr>
            <a:r>
              <a:rPr lang="en-GB" sz="1100">
                <a:solidFill>
                  <a:schemeClr val="lt1"/>
                </a:solidFill>
              </a:rPr>
              <a:t>Agrobots leads the ACES Consortium, an alliance of OEM partners developing a universal standard for modular robotics in agriculture. The goal is simple: make drones, sensors, robotic parts, charging stations, etc. from different manufacturers work together seamlessly.</a:t>
            </a:r>
            <a:endParaRPr sz="11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a:p>
            <a:pPr indent="0" lvl="0" marL="0" rtl="0" algn="l">
              <a:lnSpc>
                <a:spcPct val="115000"/>
              </a:lnSpc>
              <a:spcBef>
                <a:spcPts val="0"/>
              </a:spcBef>
              <a:spcAft>
                <a:spcPts val="0"/>
              </a:spcAft>
              <a:buNone/>
            </a:pPr>
            <a:r>
              <a:rPr lang="en-GB" sz="1100">
                <a:solidFill>
                  <a:schemeClr val="lt1"/>
                </a:solidFill>
              </a:rPr>
              <a:t>ACES defines a shared “plug and play” language so equipment can connect instantly and operate under our LandOS platform. This open, royalty-free standard reduces costs, speeds up deployment, and positions Agrobots at the center of a fast-growing ecosystem. The first draft of the protocol is complete, and our partners are already adapting their equipment for ACES certification and upcoming pilot deployments.</a:t>
            </a:r>
            <a:endParaRPr sz="11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a:p>
            <a:pPr indent="0" lvl="0" marL="0" rtl="0" algn="l">
              <a:lnSpc>
                <a:spcPct val="115000"/>
              </a:lnSpc>
              <a:spcBef>
                <a:spcPts val="0"/>
              </a:spcBef>
              <a:spcAft>
                <a:spcPts val="0"/>
              </a:spcAft>
              <a:buNone/>
            </a:pPr>
            <a:r>
              <a:rPr b="1" lang="en-GB" sz="1100">
                <a:solidFill>
                  <a:schemeClr val="lt1"/>
                </a:solidFill>
              </a:rPr>
              <a:t>Production Projects</a:t>
            </a:r>
            <a:endParaRPr b="1" sz="11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a:p>
            <a:pPr indent="0" lvl="0" marL="0" rtl="0" algn="l">
              <a:lnSpc>
                <a:spcPct val="115000"/>
              </a:lnSpc>
              <a:spcBef>
                <a:spcPts val="0"/>
              </a:spcBef>
              <a:spcAft>
                <a:spcPts val="0"/>
              </a:spcAft>
              <a:buNone/>
            </a:pPr>
            <a:r>
              <a:rPr lang="en-GB" sz="1100">
                <a:solidFill>
                  <a:schemeClr val="lt1"/>
                </a:solidFill>
              </a:rPr>
              <a:t>We are joining forces with industry and academic partners, including members of the ACES Consortium, to compete in major international tenders. Current proposals include an agricultural waste recycling program in Mexico and a climate-resilience initiative in Fiji to help farmers adapt to sea-level rise and soil salinization. These collaborations expand Agrobots’ reach and demonstrate the global relevance of our technology.</a:t>
            </a:r>
            <a:endParaRPr sz="1100">
              <a:solidFill>
                <a:schemeClr val="lt1"/>
              </a:solidFill>
            </a:endParaRPr>
          </a:p>
        </p:txBody>
      </p:sp>
      <p:sp>
        <p:nvSpPr>
          <p:cNvPr id="224" name="Google Shape;224;p36"/>
          <p:cNvSpPr txBox="1"/>
          <p:nvPr/>
        </p:nvSpPr>
        <p:spPr>
          <a:xfrm>
            <a:off x="55100" y="76200"/>
            <a:ext cx="8982000" cy="585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400"/>
              </a:spcAft>
              <a:buNone/>
            </a:pPr>
            <a:r>
              <a:rPr lang="en-GB" sz="2600">
                <a:solidFill>
                  <a:schemeClr val="lt1"/>
                </a:solidFill>
                <a:latin typeface="Impact"/>
                <a:ea typeface="Impact"/>
                <a:cs typeface="Impact"/>
                <a:sym typeface="Impact"/>
              </a:rPr>
              <a:t>Road to Success</a:t>
            </a:r>
            <a:r>
              <a:rPr lang="en-GB" sz="2600">
                <a:solidFill>
                  <a:schemeClr val="lt1"/>
                </a:solidFill>
                <a:latin typeface="Impact"/>
                <a:ea typeface="Impact"/>
                <a:cs typeface="Impact"/>
                <a:sym typeface="Impact"/>
              </a:rPr>
              <a:t> - </a:t>
            </a:r>
            <a:r>
              <a:rPr lang="en-GB" sz="2600">
                <a:solidFill>
                  <a:srgbClr val="8FA154"/>
                </a:solidFill>
                <a:latin typeface="Impact"/>
                <a:ea typeface="Impact"/>
                <a:cs typeface="Impact"/>
                <a:sym typeface="Impact"/>
              </a:rPr>
              <a:t>Partners</a:t>
            </a:r>
            <a:endParaRPr sz="2600">
              <a:solidFill>
                <a:srgbClr val="8FA154"/>
              </a:solidFill>
              <a:latin typeface="Impact"/>
              <a:ea typeface="Impact"/>
              <a:cs typeface="Impact"/>
              <a:sym typeface="Impact"/>
            </a:endParaRPr>
          </a:p>
        </p:txBody>
      </p:sp>
      <p:pic>
        <p:nvPicPr>
          <p:cNvPr id="225" name="Google Shape;225;p36" title="team.jpg"/>
          <p:cNvPicPr preferRelativeResize="0"/>
          <p:nvPr/>
        </p:nvPicPr>
        <p:blipFill rotWithShape="1">
          <a:blip r:embed="rId3">
            <a:alphaModFix/>
          </a:blip>
          <a:srcRect b="0" l="21066" r="21072" t="0"/>
          <a:stretch/>
        </p:blipFill>
        <p:spPr>
          <a:xfrm>
            <a:off x="4588924" y="665975"/>
            <a:ext cx="4448200" cy="4448200"/>
          </a:xfrm>
          <a:prstGeom prst="rect">
            <a:avLst/>
          </a:prstGeom>
          <a:noFill/>
          <a:ln>
            <a:noFill/>
          </a:ln>
        </p:spPr>
      </p:pic>
      <p:pic>
        <p:nvPicPr>
          <p:cNvPr id="226" name="Google Shape;226;p36" title="single_flower_logo.png"/>
          <p:cNvPicPr preferRelativeResize="0"/>
          <p:nvPr/>
        </p:nvPicPr>
        <p:blipFill>
          <a:blip r:embed="rId4">
            <a:alphaModFix/>
          </a:blip>
          <a:stretch>
            <a:fillRect/>
          </a:stretch>
        </p:blipFill>
        <p:spPr>
          <a:xfrm>
            <a:off x="8414092" y="114750"/>
            <a:ext cx="540000" cy="540000"/>
          </a:xfrm>
          <a:prstGeom prst="rect">
            <a:avLst/>
          </a:prstGeom>
          <a:noFill/>
          <a:ln>
            <a:noFill/>
          </a:ln>
          <a:effectLst>
            <a:outerShdw blurRad="57150" rotWithShape="0" algn="bl" dir="5400000" dist="19050">
              <a:srgbClr val="FFFFFF">
                <a:alpha val="50000"/>
              </a:srgbClr>
            </a:outerShdw>
          </a:effectLst>
        </p:spPr>
      </p:pic>
      <p:pic>
        <p:nvPicPr>
          <p:cNvPr id="227" name="Google Shape;227;p36" title="single_flower_logo.png"/>
          <p:cNvPicPr preferRelativeResize="0"/>
          <p:nvPr/>
        </p:nvPicPr>
        <p:blipFill>
          <a:blip r:embed="rId4">
            <a:alphaModFix/>
          </a:blip>
          <a:stretch>
            <a:fillRect/>
          </a:stretch>
        </p:blipFill>
        <p:spPr>
          <a:xfrm>
            <a:off x="169217" y="114750"/>
            <a:ext cx="540000" cy="540000"/>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1" name="Shape 231"/>
        <p:cNvGrpSpPr/>
        <p:nvPr/>
      </p:nvGrpSpPr>
      <p:grpSpPr>
        <a:xfrm>
          <a:off x="0" y="0"/>
          <a:ext cx="0" cy="0"/>
          <a:chOff x="0" y="0"/>
          <a:chExt cx="0" cy="0"/>
        </a:xfrm>
      </p:grpSpPr>
      <p:sp>
        <p:nvSpPr>
          <p:cNvPr id="232" name="Google Shape;232;p37"/>
          <p:cNvSpPr txBox="1"/>
          <p:nvPr/>
        </p:nvSpPr>
        <p:spPr>
          <a:xfrm>
            <a:off x="55100" y="626625"/>
            <a:ext cx="4364400" cy="3697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GB" sz="1300">
                <a:solidFill>
                  <a:schemeClr val="lt1"/>
                </a:solidFill>
              </a:rPr>
              <a:t>Our Customers</a:t>
            </a:r>
            <a:endParaRPr b="1" sz="1300">
              <a:solidFill>
                <a:schemeClr val="lt1"/>
              </a:solidFill>
            </a:endParaRPr>
          </a:p>
          <a:p>
            <a:pPr indent="0" lvl="0" marL="0" rtl="0" algn="l">
              <a:lnSpc>
                <a:spcPct val="115000"/>
              </a:lnSpc>
              <a:spcBef>
                <a:spcPts val="0"/>
              </a:spcBef>
              <a:spcAft>
                <a:spcPts val="0"/>
              </a:spcAft>
              <a:buNone/>
            </a:pPr>
            <a:r>
              <a:rPr lang="en-GB" sz="1100">
                <a:solidFill>
                  <a:schemeClr val="lt1"/>
                </a:solidFill>
              </a:rPr>
              <a:t>Land OS serves a range of terrain owners and stewards through a flexible service model.</a:t>
            </a:r>
            <a:endParaRPr sz="11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GB" sz="1100">
                <a:solidFill>
                  <a:schemeClr val="lt1"/>
                </a:solidFill>
              </a:rPr>
              <a:t>Agri-Cooperatives &amp; Estates</a:t>
            </a:r>
            <a:r>
              <a:rPr lang="en-GB" sz="1100">
                <a:solidFill>
                  <a:schemeClr val="lt1"/>
                </a:solidFill>
              </a:rPr>
              <a:t> – Large landholding entities that seek efficiency, ecological certification, or long-term viability through automation and AI.</a:t>
            </a:r>
            <a:endParaRPr b="1" sz="1100">
              <a:solidFill>
                <a:schemeClr val="lt1"/>
              </a:solidFill>
            </a:endParaRPr>
          </a:p>
          <a:p>
            <a:pPr indent="-298450" lvl="0" marL="457200" rtl="0" algn="l">
              <a:lnSpc>
                <a:spcPct val="115000"/>
              </a:lnSpc>
              <a:spcBef>
                <a:spcPts val="500"/>
              </a:spcBef>
              <a:spcAft>
                <a:spcPts val="0"/>
              </a:spcAft>
              <a:buClr>
                <a:schemeClr val="lt1"/>
              </a:buClr>
              <a:buSzPts val="1100"/>
              <a:buChar char="●"/>
            </a:pPr>
            <a:r>
              <a:rPr b="1" lang="en-GB" sz="1100">
                <a:solidFill>
                  <a:schemeClr val="lt1"/>
                </a:solidFill>
              </a:rPr>
              <a:t>Private Landowners</a:t>
            </a:r>
            <a:r>
              <a:rPr lang="en-GB" sz="1100">
                <a:solidFill>
                  <a:schemeClr val="lt1"/>
                </a:solidFill>
              </a:rPr>
              <a:t> – Individuals with idle, contaminated or underperforming land who want it to become productive without hands-on management.</a:t>
            </a:r>
            <a:endParaRPr sz="1100">
              <a:solidFill>
                <a:schemeClr val="lt1"/>
              </a:solidFill>
            </a:endParaRPr>
          </a:p>
          <a:p>
            <a:pPr indent="-298450" lvl="0" marL="457200" rtl="0" algn="l">
              <a:lnSpc>
                <a:spcPct val="115000"/>
              </a:lnSpc>
              <a:spcBef>
                <a:spcPts val="500"/>
              </a:spcBef>
              <a:spcAft>
                <a:spcPts val="0"/>
              </a:spcAft>
              <a:buClr>
                <a:schemeClr val="lt1"/>
              </a:buClr>
              <a:buSzPts val="1100"/>
              <a:buChar char="●"/>
            </a:pPr>
            <a:r>
              <a:rPr b="1" lang="en-GB" sz="1100">
                <a:solidFill>
                  <a:schemeClr val="lt1"/>
                </a:solidFill>
              </a:rPr>
              <a:t>Public Institutions</a:t>
            </a:r>
            <a:r>
              <a:rPr lang="en-GB" sz="1100">
                <a:solidFill>
                  <a:schemeClr val="lt1"/>
                </a:solidFill>
              </a:rPr>
              <a:t> – Municipalities, </a:t>
            </a:r>
            <a:r>
              <a:rPr lang="en-GB" sz="1100">
                <a:solidFill>
                  <a:schemeClr val="lt1"/>
                </a:solidFill>
              </a:rPr>
              <a:t>local agencies</a:t>
            </a:r>
            <a:r>
              <a:rPr lang="en-GB" sz="1100">
                <a:solidFill>
                  <a:schemeClr val="lt1"/>
                </a:solidFill>
              </a:rPr>
              <a:t>, or conservation authorities aiming to regenerate land or meet climate targets. Identified vertical for future expansion.</a:t>
            </a:r>
            <a:endParaRPr sz="1100">
              <a:solidFill>
                <a:schemeClr val="lt1"/>
              </a:solidFill>
            </a:endParaRPr>
          </a:p>
          <a:p>
            <a:pPr indent="0" lvl="0" marL="457200" rtl="0" algn="l">
              <a:lnSpc>
                <a:spcPct val="115000"/>
              </a:lnSpc>
              <a:spcBef>
                <a:spcPts val="500"/>
              </a:spcBef>
              <a:spcAft>
                <a:spcPts val="0"/>
              </a:spcAft>
              <a:buNone/>
            </a:pPr>
            <a:r>
              <a:t/>
            </a:r>
            <a:endParaRPr sz="1100">
              <a:solidFill>
                <a:schemeClr val="lt1"/>
              </a:solidFill>
            </a:endParaRPr>
          </a:p>
          <a:p>
            <a:pPr indent="0" lvl="0" marL="0" rtl="0" algn="l">
              <a:lnSpc>
                <a:spcPct val="115000"/>
              </a:lnSpc>
              <a:spcBef>
                <a:spcPts val="0"/>
              </a:spcBef>
              <a:spcAft>
                <a:spcPts val="0"/>
              </a:spcAft>
              <a:buNone/>
            </a:pPr>
            <a:r>
              <a:rPr lang="en-GB" sz="1100">
                <a:solidFill>
                  <a:schemeClr val="lt1"/>
                </a:solidFill>
              </a:rPr>
              <a:t>Each customer type benefits from a different Land OS configuration, whether focused on yield, regeneration, or ecosystem services.</a:t>
            </a:r>
            <a:endParaRPr sz="1100">
              <a:solidFill>
                <a:schemeClr val="lt1"/>
              </a:solidFill>
            </a:endParaRPr>
          </a:p>
        </p:txBody>
      </p:sp>
      <p:sp>
        <p:nvSpPr>
          <p:cNvPr id="233" name="Google Shape;233;p37"/>
          <p:cNvSpPr txBox="1"/>
          <p:nvPr/>
        </p:nvSpPr>
        <p:spPr>
          <a:xfrm>
            <a:off x="55100" y="76200"/>
            <a:ext cx="8982000" cy="585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400"/>
              </a:spcAft>
              <a:buNone/>
            </a:pPr>
            <a:r>
              <a:rPr lang="en-GB" sz="2600">
                <a:solidFill>
                  <a:schemeClr val="lt1"/>
                </a:solidFill>
                <a:latin typeface="Impact"/>
                <a:ea typeface="Impact"/>
                <a:cs typeface="Impact"/>
                <a:sym typeface="Impact"/>
              </a:rPr>
              <a:t>Revenue &amp; Monetization - </a:t>
            </a:r>
            <a:r>
              <a:rPr lang="en-GB" sz="2600">
                <a:solidFill>
                  <a:srgbClr val="8FA154"/>
                </a:solidFill>
                <a:latin typeface="Impact"/>
                <a:ea typeface="Impact"/>
                <a:cs typeface="Impact"/>
                <a:sym typeface="Impact"/>
              </a:rPr>
              <a:t>Customers</a:t>
            </a:r>
            <a:endParaRPr sz="2600">
              <a:solidFill>
                <a:srgbClr val="8FA154"/>
              </a:solidFill>
              <a:latin typeface="Impact"/>
              <a:ea typeface="Impact"/>
              <a:cs typeface="Impact"/>
              <a:sym typeface="Impact"/>
            </a:endParaRPr>
          </a:p>
        </p:txBody>
      </p:sp>
      <p:pic>
        <p:nvPicPr>
          <p:cNvPr id="234" name="Google Shape;234;p37"/>
          <p:cNvPicPr preferRelativeResize="0"/>
          <p:nvPr/>
        </p:nvPicPr>
        <p:blipFill>
          <a:blip r:embed="rId3">
            <a:alphaModFix/>
          </a:blip>
          <a:stretch>
            <a:fillRect/>
          </a:stretch>
        </p:blipFill>
        <p:spPr>
          <a:xfrm>
            <a:off x="4588924" y="665975"/>
            <a:ext cx="4448200" cy="4448200"/>
          </a:xfrm>
          <a:prstGeom prst="rect">
            <a:avLst/>
          </a:prstGeom>
          <a:noFill/>
          <a:ln>
            <a:noFill/>
          </a:ln>
        </p:spPr>
      </p:pic>
      <p:pic>
        <p:nvPicPr>
          <p:cNvPr id="235" name="Google Shape;235;p37" title="single_flower_logo.png"/>
          <p:cNvPicPr preferRelativeResize="0"/>
          <p:nvPr/>
        </p:nvPicPr>
        <p:blipFill>
          <a:blip r:embed="rId4">
            <a:alphaModFix/>
          </a:blip>
          <a:stretch>
            <a:fillRect/>
          </a:stretch>
        </p:blipFill>
        <p:spPr>
          <a:xfrm>
            <a:off x="8414092" y="114750"/>
            <a:ext cx="540000" cy="540000"/>
          </a:xfrm>
          <a:prstGeom prst="rect">
            <a:avLst/>
          </a:prstGeom>
          <a:noFill/>
          <a:ln>
            <a:noFill/>
          </a:ln>
          <a:effectLst>
            <a:outerShdw blurRad="57150" rotWithShape="0" algn="bl" dir="5400000" dist="19050">
              <a:srgbClr val="FFFFFF">
                <a:alpha val="50000"/>
              </a:srgbClr>
            </a:outerShdw>
          </a:effectLst>
        </p:spPr>
      </p:pic>
      <p:pic>
        <p:nvPicPr>
          <p:cNvPr id="236" name="Google Shape;236;p37" title="single_flower_logo.png"/>
          <p:cNvPicPr preferRelativeResize="0"/>
          <p:nvPr/>
        </p:nvPicPr>
        <p:blipFill>
          <a:blip r:embed="rId4">
            <a:alphaModFix/>
          </a:blip>
          <a:stretch>
            <a:fillRect/>
          </a:stretch>
        </p:blipFill>
        <p:spPr>
          <a:xfrm>
            <a:off x="169217" y="114750"/>
            <a:ext cx="540000" cy="540000"/>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40" name="Shape 240"/>
        <p:cNvGrpSpPr/>
        <p:nvPr/>
      </p:nvGrpSpPr>
      <p:grpSpPr>
        <a:xfrm>
          <a:off x="0" y="0"/>
          <a:ext cx="0" cy="0"/>
          <a:chOff x="0" y="0"/>
          <a:chExt cx="0" cy="0"/>
        </a:xfrm>
      </p:grpSpPr>
      <p:sp>
        <p:nvSpPr>
          <p:cNvPr id="241" name="Google Shape;241;p38"/>
          <p:cNvSpPr txBox="1"/>
          <p:nvPr/>
        </p:nvSpPr>
        <p:spPr>
          <a:xfrm>
            <a:off x="175500" y="2078150"/>
            <a:ext cx="8793000" cy="178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GB" sz="1100">
                <a:solidFill>
                  <a:schemeClr val="dk1"/>
                </a:solidFill>
              </a:rPr>
              <a:t>3. Scaling Efficiently with OEM &amp; Distribution Partners</a:t>
            </a:r>
            <a:endParaRPr b="1" sz="1100">
              <a:solidFill>
                <a:schemeClr val="dk1"/>
              </a:solidFill>
            </a:endParaRPr>
          </a:p>
          <a:p>
            <a:pPr indent="0" lvl="0" marL="0" rtl="0" algn="l">
              <a:lnSpc>
                <a:spcPct val="115000"/>
              </a:lnSpc>
              <a:spcBef>
                <a:spcPts val="1200"/>
              </a:spcBef>
              <a:spcAft>
                <a:spcPts val="0"/>
              </a:spcAft>
              <a:buNone/>
            </a:pPr>
            <a:r>
              <a:rPr lang="en-GB" sz="1100">
                <a:solidFill>
                  <a:schemeClr val="dk1"/>
                </a:solidFill>
              </a:rPr>
              <a:t>We don’t build robots—we adapt existing technology. </a:t>
            </a:r>
            <a:r>
              <a:rPr b="1" lang="en-GB" sz="1100">
                <a:solidFill>
                  <a:schemeClr val="dk1"/>
                </a:solidFill>
              </a:rPr>
              <a:t>A signed agreement with Bilbao-based drone manufacturer Dronak</a:t>
            </a:r>
            <a:r>
              <a:rPr lang="en-GB" sz="1100">
                <a:solidFill>
                  <a:schemeClr val="dk1"/>
                </a:solidFill>
              </a:rPr>
              <a:t> ensures we have the necessary robotic components adapted for Biorome operations.</a:t>
            </a:r>
            <a:endParaRPr sz="1100">
              <a:solidFill>
                <a:schemeClr val="dk1"/>
              </a:solidFill>
            </a:endParaRPr>
          </a:p>
          <a:p>
            <a:pPr indent="0" lvl="0" marL="0" rtl="0" algn="l">
              <a:lnSpc>
                <a:spcPct val="115000"/>
              </a:lnSpc>
              <a:spcBef>
                <a:spcPts val="1200"/>
              </a:spcBef>
              <a:spcAft>
                <a:spcPts val="0"/>
              </a:spcAft>
              <a:buNone/>
            </a:pPr>
            <a:r>
              <a:rPr lang="en-GB" sz="1100">
                <a:solidFill>
                  <a:schemeClr val="dk1"/>
                </a:solidFill>
              </a:rPr>
              <a:t>On the sales side, we rely on </a:t>
            </a:r>
            <a:r>
              <a:rPr b="1" lang="en-GB" sz="1100">
                <a:solidFill>
                  <a:schemeClr val="dk1"/>
                </a:solidFill>
              </a:rPr>
              <a:t>distribution partners</a:t>
            </a:r>
            <a:r>
              <a:rPr lang="en-GB" sz="1100">
                <a:solidFill>
                  <a:schemeClr val="dk1"/>
                </a:solidFill>
              </a:rPr>
              <a:t> rather than building logistics infrastructure. By integrating with </a:t>
            </a:r>
            <a:r>
              <a:rPr b="1" lang="en-GB" sz="1100">
                <a:solidFill>
                  <a:schemeClr val="dk1"/>
                </a:solidFill>
              </a:rPr>
              <a:t>local supply chains,</a:t>
            </a:r>
            <a:r>
              <a:rPr lang="en-GB" sz="1100">
                <a:solidFill>
                  <a:schemeClr val="dk1"/>
                </a:solidFill>
              </a:rPr>
              <a:t> we avoid warehousing and transport costs while ensuring food reaches consumers faster and fresher.</a:t>
            </a:r>
            <a:endParaRPr sz="1100">
              <a:solidFill>
                <a:schemeClr val="dk1"/>
              </a:solidFill>
            </a:endParaRPr>
          </a:p>
          <a:p>
            <a:pPr indent="0" lvl="0" marL="0" rtl="0" algn="l">
              <a:lnSpc>
                <a:spcPct val="115000"/>
              </a:lnSpc>
              <a:spcBef>
                <a:spcPts val="1200"/>
              </a:spcBef>
              <a:spcAft>
                <a:spcPts val="1200"/>
              </a:spcAft>
              <a:buNone/>
            </a:pPr>
            <a:r>
              <a:t/>
            </a:r>
            <a:endParaRPr sz="1100">
              <a:solidFill>
                <a:schemeClr val="lt1"/>
              </a:solidFill>
            </a:endParaRPr>
          </a:p>
        </p:txBody>
      </p:sp>
      <p:sp>
        <p:nvSpPr>
          <p:cNvPr id="242" name="Google Shape;242;p38"/>
          <p:cNvSpPr txBox="1"/>
          <p:nvPr/>
        </p:nvSpPr>
        <p:spPr>
          <a:xfrm>
            <a:off x="0" y="700575"/>
            <a:ext cx="6091200" cy="3454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GB" sz="1100">
                <a:solidFill>
                  <a:schemeClr val="lt1"/>
                </a:solidFill>
              </a:rPr>
              <a:t>Land OS is designed to scale through intelligent architecture and strategic partnerships.</a:t>
            </a:r>
            <a:endParaRPr sz="1100">
              <a:solidFill>
                <a:schemeClr val="lt1"/>
              </a:solidFill>
            </a:endParaRPr>
          </a:p>
          <a:p>
            <a:pPr indent="0" lvl="0" marL="0" rtl="0" algn="l">
              <a:lnSpc>
                <a:spcPct val="115000"/>
              </a:lnSpc>
              <a:spcBef>
                <a:spcPts val="1200"/>
              </a:spcBef>
              <a:spcAft>
                <a:spcPts val="0"/>
              </a:spcAft>
              <a:buNone/>
            </a:pPr>
            <a:r>
              <a:rPr b="1" lang="en-GB" sz="1100">
                <a:solidFill>
                  <a:schemeClr val="lt1"/>
                </a:solidFill>
              </a:rPr>
              <a:t>No hardware manufacturing –</a:t>
            </a:r>
            <a:r>
              <a:rPr lang="en-GB" sz="1100">
                <a:solidFill>
                  <a:schemeClr val="lt1"/>
                </a:solidFill>
              </a:rPr>
              <a:t> We integrate off-the-shelf robotics, sensors, and equipment via modular protocols.</a:t>
            </a:r>
            <a:endParaRPr sz="1100">
              <a:solidFill>
                <a:schemeClr val="lt1"/>
              </a:solidFill>
            </a:endParaRPr>
          </a:p>
          <a:p>
            <a:pPr indent="0" lvl="0" marL="0" rtl="0" algn="l">
              <a:lnSpc>
                <a:spcPct val="115000"/>
              </a:lnSpc>
              <a:spcBef>
                <a:spcPts val="1200"/>
              </a:spcBef>
              <a:spcAft>
                <a:spcPts val="0"/>
              </a:spcAft>
              <a:buNone/>
            </a:pPr>
            <a:r>
              <a:rPr b="1" lang="en-GB" sz="1100">
                <a:solidFill>
                  <a:schemeClr val="lt1"/>
                </a:solidFill>
              </a:rPr>
              <a:t>No land acquisition –</a:t>
            </a:r>
            <a:r>
              <a:rPr lang="en-GB" sz="1100">
                <a:solidFill>
                  <a:schemeClr val="lt1"/>
                </a:solidFill>
              </a:rPr>
              <a:t> Our clients already own or control the terrain; we make it productive through software, automation, and ecological design.</a:t>
            </a:r>
            <a:endParaRPr sz="1100">
              <a:solidFill>
                <a:schemeClr val="lt1"/>
              </a:solidFill>
            </a:endParaRPr>
          </a:p>
          <a:p>
            <a:pPr indent="0" lvl="0" marL="0" rtl="0" algn="l">
              <a:lnSpc>
                <a:spcPct val="115000"/>
              </a:lnSpc>
              <a:spcBef>
                <a:spcPts val="1200"/>
              </a:spcBef>
              <a:spcAft>
                <a:spcPts val="0"/>
              </a:spcAft>
              <a:buNone/>
            </a:pPr>
            <a:r>
              <a:rPr b="1" lang="en-GB" sz="1100">
                <a:solidFill>
                  <a:schemeClr val="lt1"/>
                </a:solidFill>
              </a:rPr>
              <a:t>No logistics infrastructure –</a:t>
            </a:r>
            <a:r>
              <a:rPr lang="en-GB" sz="1100">
                <a:solidFill>
                  <a:schemeClr val="lt1"/>
                </a:solidFill>
              </a:rPr>
              <a:t> Land OS is remotely operated and maintained via a centralized operations layer, eliminating on-site overhead.</a:t>
            </a:r>
            <a:endParaRPr sz="1100">
              <a:solidFill>
                <a:schemeClr val="lt1"/>
              </a:solidFill>
            </a:endParaRPr>
          </a:p>
          <a:p>
            <a:pPr indent="0" lvl="0" marL="0" rtl="0" algn="l">
              <a:lnSpc>
                <a:spcPct val="115000"/>
              </a:lnSpc>
              <a:spcBef>
                <a:spcPts val="1200"/>
              </a:spcBef>
              <a:spcAft>
                <a:spcPts val="0"/>
              </a:spcAft>
              <a:buNone/>
            </a:pPr>
            <a:r>
              <a:rPr b="1" lang="en-GB" sz="1300">
                <a:solidFill>
                  <a:schemeClr val="lt1"/>
                </a:solidFill>
              </a:rPr>
              <a:t>Why We Scale Efficiently:</a:t>
            </a:r>
            <a:endParaRPr b="1" sz="1300">
              <a:solidFill>
                <a:schemeClr val="lt1"/>
              </a:solidFill>
            </a:endParaRPr>
          </a:p>
          <a:p>
            <a:pPr indent="0" lvl="0" marL="0" rtl="0" algn="l">
              <a:lnSpc>
                <a:spcPct val="115000"/>
              </a:lnSpc>
              <a:spcBef>
                <a:spcPts val="1200"/>
              </a:spcBef>
              <a:spcAft>
                <a:spcPts val="0"/>
              </a:spcAft>
              <a:buNone/>
            </a:pPr>
            <a:r>
              <a:rPr b="1" lang="en-GB" sz="1100">
                <a:solidFill>
                  <a:schemeClr val="lt1"/>
                </a:solidFill>
              </a:rPr>
              <a:t>Platform-first design –</a:t>
            </a:r>
            <a:r>
              <a:rPr lang="en-GB" sz="1100">
                <a:solidFill>
                  <a:schemeClr val="lt1"/>
                </a:solidFill>
              </a:rPr>
              <a:t> Each new deployment reuses the same backend, logic, and operational toolkit, lowering marginal costs.</a:t>
            </a:r>
            <a:endParaRPr sz="1100">
              <a:solidFill>
                <a:schemeClr val="lt1"/>
              </a:solidFill>
            </a:endParaRPr>
          </a:p>
          <a:p>
            <a:pPr indent="0" lvl="0" marL="0" rtl="0" algn="l">
              <a:lnSpc>
                <a:spcPct val="115000"/>
              </a:lnSpc>
              <a:spcBef>
                <a:spcPts val="1200"/>
              </a:spcBef>
              <a:spcAft>
                <a:spcPts val="1200"/>
              </a:spcAft>
              <a:buNone/>
            </a:pPr>
            <a:r>
              <a:rPr b="1" lang="en-GB" sz="1100">
                <a:solidFill>
                  <a:schemeClr val="lt1"/>
                </a:solidFill>
              </a:rPr>
              <a:t>Partner-enabled delivery – </a:t>
            </a:r>
            <a:r>
              <a:rPr lang="en-GB" sz="1100">
                <a:solidFill>
                  <a:schemeClr val="lt1"/>
                </a:solidFill>
              </a:rPr>
              <a:t>OEMs and system integrators handle hardware, freeing us to focus on intelligence, coordination, and optimization.</a:t>
            </a:r>
            <a:endParaRPr sz="1100">
              <a:solidFill>
                <a:schemeClr val="lt1"/>
              </a:solidFill>
            </a:endParaRPr>
          </a:p>
        </p:txBody>
      </p:sp>
      <p:sp>
        <p:nvSpPr>
          <p:cNvPr id="243" name="Google Shape;243;p38"/>
          <p:cNvSpPr txBox="1"/>
          <p:nvPr/>
        </p:nvSpPr>
        <p:spPr>
          <a:xfrm>
            <a:off x="55100" y="0"/>
            <a:ext cx="8989800" cy="708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400"/>
              </a:spcAft>
              <a:buNone/>
            </a:pPr>
            <a:r>
              <a:rPr lang="en-GB" sz="3400">
                <a:solidFill>
                  <a:schemeClr val="lt1"/>
                </a:solidFill>
                <a:latin typeface="Impact"/>
                <a:ea typeface="Impact"/>
                <a:cs typeface="Impact"/>
                <a:sym typeface="Impact"/>
              </a:rPr>
              <a:t>Revenue </a:t>
            </a:r>
            <a:r>
              <a:rPr lang="en-GB" sz="3400">
                <a:solidFill>
                  <a:schemeClr val="lt1"/>
                </a:solidFill>
                <a:latin typeface="Impact"/>
                <a:ea typeface="Impact"/>
                <a:cs typeface="Impact"/>
                <a:sym typeface="Impact"/>
              </a:rPr>
              <a:t>&amp; Monetization - </a:t>
            </a:r>
            <a:r>
              <a:rPr lang="en-GB" sz="3400">
                <a:solidFill>
                  <a:srgbClr val="8FA154"/>
                </a:solidFill>
                <a:latin typeface="Impact"/>
                <a:ea typeface="Impact"/>
                <a:cs typeface="Impact"/>
                <a:sym typeface="Impact"/>
              </a:rPr>
              <a:t>Growth Model</a:t>
            </a:r>
            <a:endParaRPr sz="3400">
              <a:solidFill>
                <a:srgbClr val="8FA154"/>
              </a:solidFill>
              <a:latin typeface="Impact"/>
              <a:ea typeface="Impact"/>
              <a:cs typeface="Impact"/>
              <a:sym typeface="Impact"/>
            </a:endParaRPr>
          </a:p>
        </p:txBody>
      </p:sp>
      <p:pic>
        <p:nvPicPr>
          <p:cNvPr id="244" name="Google Shape;244;p38"/>
          <p:cNvPicPr preferRelativeResize="0"/>
          <p:nvPr/>
        </p:nvPicPr>
        <p:blipFill>
          <a:blip r:embed="rId3">
            <a:alphaModFix/>
          </a:blip>
          <a:stretch>
            <a:fillRect/>
          </a:stretch>
        </p:blipFill>
        <p:spPr>
          <a:xfrm>
            <a:off x="6091200" y="913125"/>
            <a:ext cx="2818150" cy="2818150"/>
          </a:xfrm>
          <a:prstGeom prst="rect">
            <a:avLst/>
          </a:prstGeom>
          <a:noFill/>
          <a:ln>
            <a:noFill/>
          </a:ln>
        </p:spPr>
      </p:pic>
      <p:sp>
        <p:nvSpPr>
          <p:cNvPr id="245" name="Google Shape;245;p38"/>
          <p:cNvSpPr txBox="1"/>
          <p:nvPr/>
        </p:nvSpPr>
        <p:spPr>
          <a:xfrm>
            <a:off x="0" y="3904475"/>
            <a:ext cx="9045000" cy="1594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t/>
            </a:r>
            <a:endParaRPr sz="1100">
              <a:solidFill>
                <a:schemeClr val="lt1"/>
              </a:solidFill>
            </a:endParaRPr>
          </a:p>
          <a:p>
            <a:pPr indent="0" lvl="0" marL="0" rtl="0" algn="l">
              <a:lnSpc>
                <a:spcPct val="115000"/>
              </a:lnSpc>
              <a:spcBef>
                <a:spcPts val="1200"/>
              </a:spcBef>
              <a:spcAft>
                <a:spcPts val="0"/>
              </a:spcAft>
              <a:buNone/>
            </a:pPr>
            <a:r>
              <a:rPr b="1" lang="en-GB" sz="1100">
                <a:solidFill>
                  <a:schemeClr val="lt1"/>
                </a:solidFill>
              </a:rPr>
              <a:t>Subsidy-aligned deployment – </a:t>
            </a:r>
            <a:r>
              <a:rPr lang="en-GB" sz="1100">
                <a:solidFill>
                  <a:schemeClr val="lt1"/>
                </a:solidFill>
              </a:rPr>
              <a:t>Many regions support land regeneration and automation through grants, reducing upfront capital needs.</a:t>
            </a:r>
            <a:endParaRPr sz="1100">
              <a:solidFill>
                <a:schemeClr val="lt1"/>
              </a:solidFill>
            </a:endParaRPr>
          </a:p>
          <a:p>
            <a:pPr indent="0" lvl="0" marL="0" rtl="0" algn="l">
              <a:lnSpc>
                <a:spcPct val="115000"/>
              </a:lnSpc>
              <a:spcBef>
                <a:spcPts val="1200"/>
              </a:spcBef>
              <a:spcAft>
                <a:spcPts val="0"/>
              </a:spcAft>
              <a:buNone/>
            </a:pPr>
            <a:r>
              <a:rPr lang="en-GB" sz="1100">
                <a:solidFill>
                  <a:schemeClr val="lt1"/>
                </a:solidFill>
              </a:rPr>
              <a:t>With every terrain added, Land OS gets smarter—refining models, improving outcomes, and accelerating onboarding. That’s platform leverage, applied to ecosystems.</a:t>
            </a:r>
            <a:endParaRPr sz="1100">
              <a:solidFill>
                <a:schemeClr val="lt1"/>
              </a:solidFill>
            </a:endParaRPr>
          </a:p>
          <a:p>
            <a:pPr indent="0" lvl="0" marL="0" rtl="0" algn="l">
              <a:lnSpc>
                <a:spcPct val="115000"/>
              </a:lnSpc>
              <a:spcBef>
                <a:spcPts val="1200"/>
              </a:spcBef>
              <a:spcAft>
                <a:spcPts val="1200"/>
              </a:spcAft>
              <a:buNone/>
            </a:pPr>
            <a:r>
              <a:t/>
            </a:r>
            <a:endParaRPr sz="1100">
              <a:solidFill>
                <a:schemeClr val="lt1"/>
              </a:solidFill>
            </a:endParaRPr>
          </a:p>
        </p:txBody>
      </p:sp>
      <p:pic>
        <p:nvPicPr>
          <p:cNvPr id="246" name="Google Shape;246;p38" title="single_flower_logo.png"/>
          <p:cNvPicPr preferRelativeResize="0"/>
          <p:nvPr/>
        </p:nvPicPr>
        <p:blipFill>
          <a:blip r:embed="rId4">
            <a:alphaModFix/>
          </a:blip>
          <a:stretch>
            <a:fillRect/>
          </a:stretch>
        </p:blipFill>
        <p:spPr>
          <a:xfrm>
            <a:off x="8414092" y="114750"/>
            <a:ext cx="540000" cy="540000"/>
          </a:xfrm>
          <a:prstGeom prst="rect">
            <a:avLst/>
          </a:prstGeom>
          <a:noFill/>
          <a:ln>
            <a:noFill/>
          </a:ln>
          <a:effectLst>
            <a:outerShdw blurRad="57150" rotWithShape="0" algn="bl" dir="5400000" dist="19050">
              <a:srgbClr val="FFFFFF">
                <a:alpha val="50000"/>
              </a:srgbClr>
            </a:outerShdw>
          </a:effectLst>
        </p:spPr>
      </p:pic>
      <p:pic>
        <p:nvPicPr>
          <p:cNvPr id="247" name="Google Shape;247;p38" title="single_flower_logo.png"/>
          <p:cNvPicPr preferRelativeResize="0"/>
          <p:nvPr/>
        </p:nvPicPr>
        <p:blipFill>
          <a:blip r:embed="rId4">
            <a:alphaModFix/>
          </a:blip>
          <a:stretch>
            <a:fillRect/>
          </a:stretch>
        </p:blipFill>
        <p:spPr>
          <a:xfrm>
            <a:off x="169217" y="114750"/>
            <a:ext cx="540000" cy="540000"/>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1" name="Shape 251"/>
        <p:cNvGrpSpPr/>
        <p:nvPr/>
      </p:nvGrpSpPr>
      <p:grpSpPr>
        <a:xfrm>
          <a:off x="0" y="0"/>
          <a:ext cx="0" cy="0"/>
          <a:chOff x="0" y="0"/>
          <a:chExt cx="0" cy="0"/>
        </a:xfrm>
      </p:grpSpPr>
      <p:sp>
        <p:nvSpPr>
          <p:cNvPr id="252" name="Google Shape;252;p39"/>
          <p:cNvSpPr txBox="1"/>
          <p:nvPr/>
        </p:nvSpPr>
        <p:spPr>
          <a:xfrm>
            <a:off x="0" y="0"/>
            <a:ext cx="9045000" cy="73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400"/>
              </a:spcAft>
              <a:buNone/>
            </a:pPr>
            <a:r>
              <a:rPr lang="en-GB" sz="3600">
                <a:solidFill>
                  <a:schemeClr val="lt1"/>
                </a:solidFill>
                <a:latin typeface="Impact"/>
                <a:ea typeface="Impact"/>
                <a:cs typeface="Impact"/>
                <a:sym typeface="Impact"/>
              </a:rPr>
              <a:t>Roadmap</a:t>
            </a:r>
            <a:endParaRPr sz="3600">
              <a:solidFill>
                <a:schemeClr val="lt1"/>
              </a:solidFill>
              <a:latin typeface="Impact"/>
              <a:ea typeface="Impact"/>
              <a:cs typeface="Impact"/>
              <a:sym typeface="Impact"/>
            </a:endParaRPr>
          </a:p>
        </p:txBody>
      </p:sp>
      <p:sp>
        <p:nvSpPr>
          <p:cNvPr id="253" name="Google Shape;253;p39"/>
          <p:cNvSpPr txBox="1"/>
          <p:nvPr/>
        </p:nvSpPr>
        <p:spPr>
          <a:xfrm>
            <a:off x="180000" y="1381025"/>
            <a:ext cx="1980000" cy="3504900"/>
          </a:xfrm>
          <a:prstGeom prst="rect">
            <a:avLst/>
          </a:prstGeom>
          <a:noFill/>
          <a:ln cap="flat" cmpd="sng" w="19050">
            <a:solidFill>
              <a:srgbClr val="004D4D"/>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300">
                <a:solidFill>
                  <a:srgbClr val="8FA154"/>
                </a:solidFill>
              </a:rPr>
              <a:t>MVP Build</a:t>
            </a:r>
            <a:endParaRPr b="1" sz="1300">
              <a:solidFill>
                <a:srgbClr val="8FA154"/>
              </a:solidFill>
            </a:endParaRPr>
          </a:p>
          <a:p>
            <a:pPr indent="0" lvl="0" marL="0" rtl="0" algn="l">
              <a:lnSpc>
                <a:spcPct val="115000"/>
              </a:lnSpc>
              <a:spcBef>
                <a:spcPts val="0"/>
              </a:spcBef>
              <a:spcAft>
                <a:spcPts val="0"/>
              </a:spcAft>
              <a:buNone/>
            </a:pPr>
            <a:r>
              <a:rPr b="1" lang="en-GB" sz="1100">
                <a:solidFill>
                  <a:srgbClr val="FFFFFF"/>
                </a:solidFill>
              </a:rPr>
              <a:t>Timeframe:</a:t>
            </a:r>
            <a:r>
              <a:rPr lang="en-GB" sz="1100">
                <a:solidFill>
                  <a:srgbClr val="FFFFFF"/>
                </a:solidFill>
              </a:rPr>
              <a:t> 0–12 months</a:t>
            </a:r>
            <a:br>
              <a:rPr lang="en-GB" sz="1100">
                <a:solidFill>
                  <a:srgbClr val="FFFFFF"/>
                </a:solidFill>
              </a:rPr>
            </a:br>
            <a:endParaRPr sz="1100">
              <a:solidFill>
                <a:srgbClr val="FFFFFF"/>
              </a:solidFill>
            </a:endParaRPr>
          </a:p>
          <a:p>
            <a:pPr indent="0" lvl="0" marL="0" rtl="0" algn="l">
              <a:lnSpc>
                <a:spcPct val="115000"/>
              </a:lnSpc>
              <a:spcBef>
                <a:spcPts val="0"/>
              </a:spcBef>
              <a:spcAft>
                <a:spcPts val="0"/>
              </a:spcAft>
              <a:buNone/>
            </a:pPr>
            <a:r>
              <a:rPr b="1" lang="en-GB" sz="1100">
                <a:solidFill>
                  <a:srgbClr val="FFFFFF"/>
                </a:solidFill>
              </a:rPr>
              <a:t>Focus:</a:t>
            </a:r>
            <a:endParaRPr b="1" sz="1100">
              <a:solidFill>
                <a:srgbClr val="FFFFFF"/>
              </a:solidFill>
            </a:endParaRPr>
          </a:p>
          <a:p>
            <a:pPr indent="0" lvl="0" marL="0" rtl="0" algn="l">
              <a:lnSpc>
                <a:spcPct val="115000"/>
              </a:lnSpc>
              <a:spcBef>
                <a:spcPts val="0"/>
              </a:spcBef>
              <a:spcAft>
                <a:spcPts val="0"/>
              </a:spcAft>
              <a:buNone/>
            </a:pPr>
            <a:r>
              <a:rPr lang="en-GB" sz="1100">
                <a:solidFill>
                  <a:srgbClr val="FFFFFF"/>
                </a:solidFill>
              </a:rPr>
              <a:t>Core system R&amp;D, simulation, prototyping, Land OS Beta version</a:t>
            </a:r>
            <a:endParaRPr sz="1100">
              <a:solidFill>
                <a:srgbClr val="FFFFFF"/>
              </a:solidFill>
            </a:endParaRPr>
          </a:p>
          <a:p>
            <a:pPr indent="0" lvl="0" marL="0" rtl="0" algn="l">
              <a:lnSpc>
                <a:spcPct val="115000"/>
              </a:lnSpc>
              <a:spcBef>
                <a:spcPts val="0"/>
              </a:spcBef>
              <a:spcAft>
                <a:spcPts val="0"/>
              </a:spcAft>
              <a:buNone/>
            </a:pPr>
            <a:br>
              <a:rPr lang="en-GB" sz="1100">
                <a:solidFill>
                  <a:srgbClr val="FFFFFF"/>
                </a:solidFill>
              </a:rPr>
            </a:br>
            <a:r>
              <a:rPr lang="en-GB" sz="1100">
                <a:solidFill>
                  <a:srgbClr val="FFFFFF"/>
                </a:solidFill>
              </a:rPr>
              <a:t> </a:t>
            </a:r>
            <a:r>
              <a:rPr b="1" lang="en-GB" sz="1100">
                <a:solidFill>
                  <a:srgbClr val="FFFFFF"/>
                </a:solidFill>
              </a:rPr>
              <a:t>Milestones:</a:t>
            </a:r>
            <a:endParaRPr b="1"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AI &amp; robotics MVP</a:t>
            </a:r>
            <a:endParaRPr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First modular components</a:t>
            </a:r>
            <a:endParaRPr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Controlled environment testing</a:t>
            </a:r>
            <a:endParaRPr sz="1100">
              <a:solidFill>
                <a:srgbClr val="FFFFFF"/>
              </a:solidFill>
            </a:endParaRPr>
          </a:p>
          <a:p>
            <a:pPr indent="0" lvl="0" marL="0" rtl="0" algn="l">
              <a:lnSpc>
                <a:spcPct val="115000"/>
              </a:lnSpc>
              <a:spcBef>
                <a:spcPts val="0"/>
              </a:spcBef>
              <a:spcAft>
                <a:spcPts val="0"/>
              </a:spcAft>
              <a:buNone/>
            </a:pPr>
            <a:r>
              <a:t/>
            </a:r>
            <a:endParaRPr b="1" sz="1100">
              <a:solidFill>
                <a:srgbClr val="FFFFFF"/>
              </a:solidFill>
            </a:endParaRPr>
          </a:p>
          <a:p>
            <a:pPr indent="0" lvl="0" marL="0" rtl="0" algn="l">
              <a:lnSpc>
                <a:spcPct val="115000"/>
              </a:lnSpc>
              <a:spcBef>
                <a:spcPts val="0"/>
              </a:spcBef>
              <a:spcAft>
                <a:spcPts val="0"/>
              </a:spcAft>
              <a:buNone/>
            </a:pPr>
            <a:r>
              <a:rPr b="1" lang="en-GB" sz="1100">
                <a:solidFill>
                  <a:srgbClr val="FFFFFF"/>
                </a:solidFill>
              </a:rPr>
              <a:t>ROI:</a:t>
            </a:r>
            <a:r>
              <a:rPr lang="en-GB" sz="1100">
                <a:solidFill>
                  <a:srgbClr val="FFFFFF"/>
                </a:solidFill>
              </a:rPr>
              <a:t> </a:t>
            </a:r>
            <a:endParaRPr sz="1100">
              <a:solidFill>
                <a:srgbClr val="FFFFFF"/>
              </a:solidFill>
            </a:endParaRPr>
          </a:p>
          <a:p>
            <a:pPr indent="0" lvl="0" marL="0" rtl="0" algn="l">
              <a:lnSpc>
                <a:spcPct val="115000"/>
              </a:lnSpc>
              <a:spcBef>
                <a:spcPts val="0"/>
              </a:spcBef>
              <a:spcAft>
                <a:spcPts val="0"/>
              </a:spcAft>
              <a:buNone/>
            </a:pPr>
            <a:r>
              <a:rPr lang="en-GB" sz="1100">
                <a:solidFill>
                  <a:srgbClr val="FFFFFF"/>
                </a:solidFill>
              </a:rPr>
              <a:t>-100% (all spend, no revenue yet)</a:t>
            </a:r>
            <a:endParaRPr sz="1100">
              <a:solidFill>
                <a:srgbClr val="FFFFFF"/>
              </a:solidFill>
            </a:endParaRPr>
          </a:p>
        </p:txBody>
      </p:sp>
      <p:sp>
        <p:nvSpPr>
          <p:cNvPr id="254" name="Google Shape;254;p39"/>
          <p:cNvSpPr txBox="1"/>
          <p:nvPr/>
        </p:nvSpPr>
        <p:spPr>
          <a:xfrm>
            <a:off x="2448000" y="1381025"/>
            <a:ext cx="1980000" cy="3504900"/>
          </a:xfrm>
          <a:prstGeom prst="rect">
            <a:avLst/>
          </a:prstGeom>
          <a:noFill/>
          <a:ln cap="flat" cmpd="sng" w="19050">
            <a:solidFill>
              <a:srgbClr val="105959"/>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300">
                <a:solidFill>
                  <a:srgbClr val="8FA154"/>
                </a:solidFill>
              </a:rPr>
              <a:t>Pilot Launch</a:t>
            </a:r>
            <a:endParaRPr b="1" sz="1300">
              <a:solidFill>
                <a:srgbClr val="8FA154"/>
              </a:solidFill>
            </a:endParaRPr>
          </a:p>
          <a:p>
            <a:pPr indent="0" lvl="0" marL="0" rtl="0" algn="l">
              <a:lnSpc>
                <a:spcPct val="115000"/>
              </a:lnSpc>
              <a:spcBef>
                <a:spcPts val="0"/>
              </a:spcBef>
              <a:spcAft>
                <a:spcPts val="0"/>
              </a:spcAft>
              <a:buNone/>
            </a:pPr>
            <a:r>
              <a:rPr b="1" lang="en-GB" sz="1100">
                <a:solidFill>
                  <a:srgbClr val="FFFFFF"/>
                </a:solidFill>
              </a:rPr>
              <a:t>Timeframe:</a:t>
            </a:r>
            <a:r>
              <a:rPr lang="en-GB" sz="1100">
                <a:solidFill>
                  <a:srgbClr val="FFFFFF"/>
                </a:solidFill>
              </a:rPr>
              <a:t> 12–24 months</a:t>
            </a:r>
            <a:endParaRPr sz="1100">
              <a:solidFill>
                <a:srgbClr val="FFFFFF"/>
              </a:solidFill>
            </a:endParaRPr>
          </a:p>
          <a:p>
            <a:pPr indent="0" lvl="0" marL="0" rtl="0" algn="l">
              <a:lnSpc>
                <a:spcPct val="115000"/>
              </a:lnSpc>
              <a:spcBef>
                <a:spcPts val="0"/>
              </a:spcBef>
              <a:spcAft>
                <a:spcPts val="0"/>
              </a:spcAft>
              <a:buNone/>
            </a:pPr>
            <a:r>
              <a:t/>
            </a:r>
            <a:endParaRPr sz="1100">
              <a:solidFill>
                <a:srgbClr val="FFFFFF"/>
              </a:solidFill>
            </a:endParaRPr>
          </a:p>
          <a:p>
            <a:pPr indent="0" lvl="0" marL="0" rtl="0" algn="l">
              <a:lnSpc>
                <a:spcPct val="115000"/>
              </a:lnSpc>
              <a:spcBef>
                <a:spcPts val="0"/>
              </a:spcBef>
              <a:spcAft>
                <a:spcPts val="0"/>
              </a:spcAft>
              <a:buNone/>
            </a:pPr>
            <a:r>
              <a:rPr b="1" lang="en-GB" sz="1100">
                <a:solidFill>
                  <a:srgbClr val="FFFFFF"/>
                </a:solidFill>
              </a:rPr>
              <a:t>Focus:</a:t>
            </a:r>
            <a:r>
              <a:rPr lang="en-GB" sz="1100">
                <a:solidFill>
                  <a:srgbClr val="FFFFFF"/>
                </a:solidFill>
              </a:rPr>
              <a:t> </a:t>
            </a:r>
            <a:endParaRPr sz="1100">
              <a:solidFill>
                <a:srgbClr val="FFFFFF"/>
              </a:solidFill>
            </a:endParaRPr>
          </a:p>
          <a:p>
            <a:pPr indent="0" lvl="0" marL="0" rtl="0" algn="l">
              <a:lnSpc>
                <a:spcPct val="115000"/>
              </a:lnSpc>
              <a:spcBef>
                <a:spcPts val="0"/>
              </a:spcBef>
              <a:spcAft>
                <a:spcPts val="0"/>
              </a:spcAft>
              <a:buNone/>
            </a:pPr>
            <a:r>
              <a:rPr lang="en-GB" sz="1100">
                <a:solidFill>
                  <a:srgbClr val="FFFFFF"/>
                </a:solidFill>
              </a:rPr>
              <a:t>Field deployment, feedback integration, refining operation/optimization.</a:t>
            </a:r>
            <a:endParaRPr sz="1100">
              <a:solidFill>
                <a:srgbClr val="FFFFFF"/>
              </a:solidFill>
            </a:endParaRPr>
          </a:p>
          <a:p>
            <a:pPr indent="0" lvl="0" marL="0" rtl="0" algn="l">
              <a:lnSpc>
                <a:spcPct val="115000"/>
              </a:lnSpc>
              <a:spcBef>
                <a:spcPts val="0"/>
              </a:spcBef>
              <a:spcAft>
                <a:spcPts val="0"/>
              </a:spcAft>
              <a:buNone/>
            </a:pPr>
            <a:br>
              <a:rPr lang="en-GB" sz="1100">
                <a:solidFill>
                  <a:srgbClr val="FFFFFF"/>
                </a:solidFill>
              </a:rPr>
            </a:br>
            <a:r>
              <a:rPr lang="en-GB" sz="1100">
                <a:solidFill>
                  <a:srgbClr val="FFFFFF"/>
                </a:solidFill>
              </a:rPr>
              <a:t> </a:t>
            </a:r>
            <a:r>
              <a:rPr b="1" lang="en-GB" sz="1100">
                <a:solidFill>
                  <a:srgbClr val="FFFFFF"/>
                </a:solidFill>
              </a:rPr>
              <a:t>Milestones:</a:t>
            </a:r>
            <a:endParaRPr b="1"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Pilot launch </a:t>
            </a:r>
            <a:endParaRPr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First commercial contract</a:t>
            </a:r>
            <a:endParaRPr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Land OS version 1.0</a:t>
            </a:r>
            <a:endParaRPr sz="1100">
              <a:solidFill>
                <a:srgbClr val="FFFFFF"/>
              </a:solidFill>
            </a:endParaRPr>
          </a:p>
          <a:p>
            <a:pPr indent="0" lvl="0" marL="0" rtl="0" algn="l">
              <a:lnSpc>
                <a:spcPct val="115000"/>
              </a:lnSpc>
              <a:spcBef>
                <a:spcPts val="0"/>
              </a:spcBef>
              <a:spcAft>
                <a:spcPts val="0"/>
              </a:spcAft>
              <a:buNone/>
            </a:pPr>
            <a:r>
              <a:t/>
            </a:r>
            <a:endParaRPr sz="1100">
              <a:solidFill>
                <a:srgbClr val="FFFFFF"/>
              </a:solidFill>
            </a:endParaRPr>
          </a:p>
          <a:p>
            <a:pPr indent="0" lvl="0" marL="0" rtl="0" algn="l">
              <a:lnSpc>
                <a:spcPct val="115000"/>
              </a:lnSpc>
              <a:spcBef>
                <a:spcPts val="0"/>
              </a:spcBef>
              <a:spcAft>
                <a:spcPts val="0"/>
              </a:spcAft>
              <a:buNone/>
            </a:pPr>
            <a:r>
              <a:t/>
            </a:r>
            <a:endParaRPr b="1" sz="1100">
              <a:solidFill>
                <a:srgbClr val="FFFFFF"/>
              </a:solidFill>
            </a:endParaRPr>
          </a:p>
          <a:p>
            <a:pPr indent="0" lvl="0" marL="0" rtl="0" algn="l">
              <a:lnSpc>
                <a:spcPct val="115000"/>
              </a:lnSpc>
              <a:spcBef>
                <a:spcPts val="0"/>
              </a:spcBef>
              <a:spcAft>
                <a:spcPts val="0"/>
              </a:spcAft>
              <a:buNone/>
            </a:pPr>
            <a:r>
              <a:rPr b="1" lang="en-GB" sz="1100">
                <a:solidFill>
                  <a:srgbClr val="FFFFFF"/>
                </a:solidFill>
              </a:rPr>
              <a:t>ROI:</a:t>
            </a:r>
            <a:r>
              <a:rPr lang="en-GB" sz="1100">
                <a:solidFill>
                  <a:srgbClr val="FFFFFF"/>
                </a:solidFill>
              </a:rPr>
              <a:t> </a:t>
            </a:r>
            <a:endParaRPr sz="1100">
              <a:solidFill>
                <a:srgbClr val="FFFFFF"/>
              </a:solidFill>
            </a:endParaRPr>
          </a:p>
          <a:p>
            <a:pPr indent="0" lvl="0" marL="0" rtl="0" algn="l">
              <a:lnSpc>
                <a:spcPct val="115000"/>
              </a:lnSpc>
              <a:spcBef>
                <a:spcPts val="0"/>
              </a:spcBef>
              <a:spcAft>
                <a:spcPts val="0"/>
              </a:spcAft>
              <a:buNone/>
            </a:pPr>
            <a:r>
              <a:rPr lang="en-GB" sz="1100">
                <a:solidFill>
                  <a:srgbClr val="FFFFFF"/>
                </a:solidFill>
              </a:rPr>
              <a:t>-80% (some early sales, still infrastructure-heavy)</a:t>
            </a:r>
            <a:endParaRPr sz="1100">
              <a:solidFill>
                <a:srgbClr val="FFFFFF"/>
              </a:solidFill>
            </a:endParaRPr>
          </a:p>
        </p:txBody>
      </p:sp>
      <p:sp>
        <p:nvSpPr>
          <p:cNvPr id="255" name="Google Shape;255;p39"/>
          <p:cNvSpPr txBox="1"/>
          <p:nvPr/>
        </p:nvSpPr>
        <p:spPr>
          <a:xfrm>
            <a:off x="4716000" y="1381025"/>
            <a:ext cx="1980000" cy="3504900"/>
          </a:xfrm>
          <a:prstGeom prst="rect">
            <a:avLst/>
          </a:prstGeom>
          <a:noFill/>
          <a:ln cap="flat" cmpd="sng" w="19050">
            <a:solidFill>
              <a:srgbClr val="006666"/>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300">
                <a:solidFill>
                  <a:srgbClr val="8FA154"/>
                </a:solidFill>
              </a:rPr>
              <a:t>Replication</a:t>
            </a:r>
            <a:endParaRPr b="1" sz="1300">
              <a:solidFill>
                <a:srgbClr val="8FA154"/>
              </a:solidFill>
            </a:endParaRPr>
          </a:p>
          <a:p>
            <a:pPr indent="0" lvl="0" marL="0" rtl="0" algn="l">
              <a:lnSpc>
                <a:spcPct val="115000"/>
              </a:lnSpc>
              <a:spcBef>
                <a:spcPts val="0"/>
              </a:spcBef>
              <a:spcAft>
                <a:spcPts val="0"/>
              </a:spcAft>
              <a:buNone/>
            </a:pPr>
            <a:r>
              <a:rPr b="1" lang="en-GB" sz="1100">
                <a:solidFill>
                  <a:srgbClr val="FFFFFF"/>
                </a:solidFill>
              </a:rPr>
              <a:t>Timeframe:</a:t>
            </a:r>
            <a:r>
              <a:rPr lang="en-GB" sz="1100">
                <a:solidFill>
                  <a:srgbClr val="FFFFFF"/>
                </a:solidFill>
              </a:rPr>
              <a:t> 24–36 months</a:t>
            </a:r>
            <a:endParaRPr sz="1100">
              <a:solidFill>
                <a:srgbClr val="FFFFFF"/>
              </a:solidFill>
            </a:endParaRPr>
          </a:p>
          <a:p>
            <a:pPr indent="0" lvl="0" marL="0" rtl="0" algn="l">
              <a:lnSpc>
                <a:spcPct val="115000"/>
              </a:lnSpc>
              <a:spcBef>
                <a:spcPts val="0"/>
              </a:spcBef>
              <a:spcAft>
                <a:spcPts val="0"/>
              </a:spcAft>
              <a:buNone/>
            </a:pPr>
            <a:br>
              <a:rPr lang="en-GB" sz="1100">
                <a:solidFill>
                  <a:srgbClr val="FFFFFF"/>
                </a:solidFill>
              </a:rPr>
            </a:br>
            <a:r>
              <a:rPr b="1" lang="en-GB" sz="1100">
                <a:solidFill>
                  <a:srgbClr val="FFFFFF"/>
                </a:solidFill>
              </a:rPr>
              <a:t>Focus:</a:t>
            </a:r>
            <a:r>
              <a:rPr lang="en-GB" sz="1100">
                <a:solidFill>
                  <a:srgbClr val="FFFFFF"/>
                </a:solidFill>
              </a:rPr>
              <a:t> </a:t>
            </a:r>
            <a:endParaRPr sz="1100">
              <a:solidFill>
                <a:srgbClr val="FFFFFF"/>
              </a:solidFill>
            </a:endParaRPr>
          </a:p>
          <a:p>
            <a:pPr indent="0" lvl="0" marL="0" rtl="0" algn="l">
              <a:lnSpc>
                <a:spcPct val="115000"/>
              </a:lnSpc>
              <a:spcBef>
                <a:spcPts val="0"/>
              </a:spcBef>
              <a:spcAft>
                <a:spcPts val="0"/>
              </a:spcAft>
              <a:buNone/>
            </a:pPr>
            <a:r>
              <a:rPr lang="en-GB" sz="1100">
                <a:solidFill>
                  <a:srgbClr val="FFFFFF"/>
                </a:solidFill>
              </a:rPr>
              <a:t>Expand to larger farms, prep go-to-market for land remediation and monitoring</a:t>
            </a:r>
            <a:br>
              <a:rPr lang="en-GB" sz="1100">
                <a:solidFill>
                  <a:srgbClr val="FFFFFF"/>
                </a:solidFill>
              </a:rPr>
            </a:br>
            <a:r>
              <a:rPr lang="en-GB" sz="1100">
                <a:solidFill>
                  <a:srgbClr val="FFFFFF"/>
                </a:solidFill>
              </a:rPr>
              <a:t> </a:t>
            </a:r>
            <a:endParaRPr sz="1100">
              <a:solidFill>
                <a:srgbClr val="FFFFFF"/>
              </a:solidFill>
            </a:endParaRPr>
          </a:p>
          <a:p>
            <a:pPr indent="0" lvl="0" marL="0" rtl="0" algn="l">
              <a:lnSpc>
                <a:spcPct val="115000"/>
              </a:lnSpc>
              <a:spcBef>
                <a:spcPts val="0"/>
              </a:spcBef>
              <a:spcAft>
                <a:spcPts val="0"/>
              </a:spcAft>
              <a:buNone/>
            </a:pPr>
            <a:r>
              <a:rPr b="1" lang="en-GB" sz="1100">
                <a:solidFill>
                  <a:srgbClr val="FFFFFF"/>
                </a:solidFill>
              </a:rPr>
              <a:t>Milestones:</a:t>
            </a:r>
            <a:endParaRPr b="1"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Deployed 3-5 bioromes</a:t>
            </a:r>
            <a:endParaRPr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Distributor coordination</a:t>
            </a:r>
            <a:endParaRPr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Recurring sales begin</a:t>
            </a:r>
            <a:endParaRPr sz="1100">
              <a:solidFill>
                <a:srgbClr val="FFFFFF"/>
              </a:solidFill>
            </a:endParaRPr>
          </a:p>
          <a:p>
            <a:pPr indent="0" lvl="0" marL="0" rtl="0" algn="l">
              <a:lnSpc>
                <a:spcPct val="115000"/>
              </a:lnSpc>
              <a:spcBef>
                <a:spcPts val="0"/>
              </a:spcBef>
              <a:spcAft>
                <a:spcPts val="0"/>
              </a:spcAft>
              <a:buNone/>
            </a:pPr>
            <a:r>
              <a:t/>
            </a:r>
            <a:endParaRPr sz="1100">
              <a:solidFill>
                <a:srgbClr val="FFFFFF"/>
              </a:solidFill>
            </a:endParaRPr>
          </a:p>
          <a:p>
            <a:pPr indent="0" lvl="0" marL="0" rtl="0" algn="l">
              <a:lnSpc>
                <a:spcPct val="115000"/>
              </a:lnSpc>
              <a:spcBef>
                <a:spcPts val="0"/>
              </a:spcBef>
              <a:spcAft>
                <a:spcPts val="0"/>
              </a:spcAft>
              <a:buNone/>
            </a:pPr>
            <a:r>
              <a:t/>
            </a:r>
            <a:endParaRPr b="1" sz="1100">
              <a:solidFill>
                <a:srgbClr val="FFFFFF"/>
              </a:solidFill>
            </a:endParaRPr>
          </a:p>
          <a:p>
            <a:pPr indent="0" lvl="0" marL="0" rtl="0" algn="l">
              <a:lnSpc>
                <a:spcPct val="115000"/>
              </a:lnSpc>
              <a:spcBef>
                <a:spcPts val="0"/>
              </a:spcBef>
              <a:spcAft>
                <a:spcPts val="0"/>
              </a:spcAft>
              <a:buNone/>
            </a:pPr>
            <a:r>
              <a:rPr b="1" lang="en-GB" sz="1100">
                <a:solidFill>
                  <a:srgbClr val="FFFFFF"/>
                </a:solidFill>
              </a:rPr>
              <a:t>ROI:</a:t>
            </a:r>
            <a:r>
              <a:rPr lang="en-GB" sz="1100">
                <a:solidFill>
                  <a:srgbClr val="FFFFFF"/>
                </a:solidFill>
              </a:rPr>
              <a:t> ≈ 0% (approaching break-even)</a:t>
            </a:r>
            <a:endParaRPr sz="1100">
              <a:solidFill>
                <a:srgbClr val="FFFFFF"/>
              </a:solidFill>
            </a:endParaRPr>
          </a:p>
          <a:p>
            <a:pPr indent="0" lvl="0" marL="0" rtl="0" algn="l">
              <a:lnSpc>
                <a:spcPct val="115000"/>
              </a:lnSpc>
              <a:spcBef>
                <a:spcPts val="0"/>
              </a:spcBef>
              <a:spcAft>
                <a:spcPts val="0"/>
              </a:spcAft>
              <a:buNone/>
            </a:pPr>
            <a:r>
              <a:t/>
            </a:r>
            <a:endParaRPr sz="1100">
              <a:solidFill>
                <a:srgbClr val="FFFFFF"/>
              </a:solidFill>
            </a:endParaRPr>
          </a:p>
        </p:txBody>
      </p:sp>
      <p:sp>
        <p:nvSpPr>
          <p:cNvPr id="256" name="Google Shape;256;p39"/>
          <p:cNvSpPr txBox="1"/>
          <p:nvPr/>
        </p:nvSpPr>
        <p:spPr>
          <a:xfrm>
            <a:off x="6984000" y="1381025"/>
            <a:ext cx="1980000" cy="3504900"/>
          </a:xfrm>
          <a:prstGeom prst="rect">
            <a:avLst/>
          </a:prstGeom>
          <a:noFill/>
          <a:ln cap="flat" cmpd="sng" w="19050">
            <a:solidFill>
              <a:srgbClr val="338080"/>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GB" sz="1300">
                <a:solidFill>
                  <a:srgbClr val="8FA154"/>
                </a:solidFill>
              </a:rPr>
              <a:t>Scale Up</a:t>
            </a:r>
            <a:endParaRPr b="1" sz="1300">
              <a:solidFill>
                <a:srgbClr val="8FA154"/>
              </a:solidFill>
            </a:endParaRPr>
          </a:p>
          <a:p>
            <a:pPr indent="0" lvl="0" marL="0" rtl="0" algn="l">
              <a:lnSpc>
                <a:spcPct val="115000"/>
              </a:lnSpc>
              <a:spcBef>
                <a:spcPts val="0"/>
              </a:spcBef>
              <a:spcAft>
                <a:spcPts val="0"/>
              </a:spcAft>
              <a:buNone/>
            </a:pPr>
            <a:r>
              <a:rPr b="1" lang="en-GB" sz="1100">
                <a:solidFill>
                  <a:srgbClr val="FFFFFF"/>
                </a:solidFill>
              </a:rPr>
              <a:t>Timeframe:</a:t>
            </a:r>
            <a:r>
              <a:rPr lang="en-GB" sz="1100">
                <a:solidFill>
                  <a:srgbClr val="FFFFFF"/>
                </a:solidFill>
              </a:rPr>
              <a:t> 36–60 months</a:t>
            </a:r>
            <a:br>
              <a:rPr lang="en-GB" sz="1100">
                <a:solidFill>
                  <a:srgbClr val="FFFFFF"/>
                </a:solidFill>
              </a:rPr>
            </a:br>
            <a:endParaRPr sz="1100">
              <a:solidFill>
                <a:srgbClr val="FFFFFF"/>
              </a:solidFill>
            </a:endParaRPr>
          </a:p>
          <a:p>
            <a:pPr indent="0" lvl="0" marL="0" rtl="0" algn="l">
              <a:lnSpc>
                <a:spcPct val="115000"/>
              </a:lnSpc>
              <a:spcBef>
                <a:spcPts val="0"/>
              </a:spcBef>
              <a:spcAft>
                <a:spcPts val="0"/>
              </a:spcAft>
              <a:buNone/>
            </a:pPr>
            <a:r>
              <a:rPr b="1" lang="en-GB" sz="1100">
                <a:solidFill>
                  <a:srgbClr val="FFFFFF"/>
                </a:solidFill>
              </a:rPr>
              <a:t>Focus:</a:t>
            </a:r>
            <a:r>
              <a:rPr lang="en-GB" sz="1100">
                <a:solidFill>
                  <a:srgbClr val="FFFFFF"/>
                </a:solidFill>
              </a:rPr>
              <a:t> </a:t>
            </a:r>
            <a:endParaRPr sz="1100">
              <a:solidFill>
                <a:srgbClr val="FFFFFF"/>
              </a:solidFill>
            </a:endParaRPr>
          </a:p>
          <a:p>
            <a:pPr indent="0" lvl="0" marL="0" rtl="0" algn="l">
              <a:lnSpc>
                <a:spcPct val="115000"/>
              </a:lnSpc>
              <a:spcBef>
                <a:spcPts val="0"/>
              </a:spcBef>
              <a:spcAft>
                <a:spcPts val="0"/>
              </a:spcAft>
              <a:buNone/>
            </a:pPr>
            <a:r>
              <a:rPr lang="en-GB" sz="1100">
                <a:solidFill>
                  <a:srgbClr val="FFFFFF"/>
                </a:solidFill>
              </a:rPr>
              <a:t>Regional hubs, profitable unit economics, market expansion</a:t>
            </a:r>
            <a:endParaRPr sz="1100">
              <a:solidFill>
                <a:srgbClr val="FFFFFF"/>
              </a:solidFill>
            </a:endParaRPr>
          </a:p>
          <a:p>
            <a:pPr indent="0" lvl="0" marL="0" rtl="0" algn="l">
              <a:lnSpc>
                <a:spcPct val="115000"/>
              </a:lnSpc>
              <a:spcBef>
                <a:spcPts val="0"/>
              </a:spcBef>
              <a:spcAft>
                <a:spcPts val="0"/>
              </a:spcAft>
              <a:buNone/>
            </a:pPr>
            <a:br>
              <a:rPr lang="en-GB" sz="1100">
                <a:solidFill>
                  <a:srgbClr val="FFFFFF"/>
                </a:solidFill>
              </a:rPr>
            </a:br>
            <a:r>
              <a:rPr lang="en-GB" sz="1100">
                <a:solidFill>
                  <a:srgbClr val="FFFFFF"/>
                </a:solidFill>
              </a:rPr>
              <a:t> </a:t>
            </a:r>
            <a:r>
              <a:rPr b="1" lang="en-GB" sz="1100">
                <a:solidFill>
                  <a:srgbClr val="FFFFFF"/>
                </a:solidFill>
              </a:rPr>
              <a:t>Milestones:</a:t>
            </a:r>
            <a:endParaRPr b="1"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OEM manufacturing pipeline</a:t>
            </a:r>
            <a:endParaRPr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Growing customer network</a:t>
            </a:r>
            <a:endParaRPr sz="1100">
              <a:solidFill>
                <a:srgbClr val="FFFFFF"/>
              </a:solidFill>
            </a:endParaRPr>
          </a:p>
          <a:p>
            <a:pPr indent="-123849" lvl="0" marL="107999" rtl="0" algn="l">
              <a:lnSpc>
                <a:spcPct val="115000"/>
              </a:lnSpc>
              <a:spcBef>
                <a:spcPts val="0"/>
              </a:spcBef>
              <a:spcAft>
                <a:spcPts val="0"/>
              </a:spcAft>
              <a:buClr>
                <a:srgbClr val="FFFFFF"/>
              </a:buClr>
              <a:buSzPts val="1100"/>
              <a:buChar char="●"/>
            </a:pPr>
            <a:r>
              <a:rPr lang="en-GB" sz="1100">
                <a:solidFill>
                  <a:srgbClr val="FFFFFF"/>
                </a:solidFill>
              </a:rPr>
              <a:t>Profitable deployments</a:t>
            </a:r>
            <a:endParaRPr sz="1100">
              <a:solidFill>
                <a:srgbClr val="FFFFFF"/>
              </a:solidFill>
            </a:endParaRPr>
          </a:p>
          <a:p>
            <a:pPr indent="0" lvl="0" marL="457200" rtl="0" algn="l">
              <a:lnSpc>
                <a:spcPct val="115000"/>
              </a:lnSpc>
              <a:spcBef>
                <a:spcPts val="0"/>
              </a:spcBef>
              <a:spcAft>
                <a:spcPts val="0"/>
              </a:spcAft>
              <a:buNone/>
            </a:pPr>
            <a:r>
              <a:t/>
            </a:r>
            <a:endParaRPr sz="1100">
              <a:solidFill>
                <a:srgbClr val="FFFFFF"/>
              </a:solidFill>
            </a:endParaRPr>
          </a:p>
          <a:p>
            <a:pPr indent="0" lvl="0" marL="0" rtl="0" algn="l">
              <a:lnSpc>
                <a:spcPct val="115000"/>
              </a:lnSpc>
              <a:spcBef>
                <a:spcPts val="0"/>
              </a:spcBef>
              <a:spcAft>
                <a:spcPts val="0"/>
              </a:spcAft>
              <a:buNone/>
            </a:pPr>
            <a:r>
              <a:rPr b="1" lang="en-GB" sz="1100">
                <a:solidFill>
                  <a:srgbClr val="FFFFFF"/>
                </a:solidFill>
              </a:rPr>
              <a:t>ROI:</a:t>
            </a:r>
            <a:r>
              <a:rPr lang="en-GB" sz="1100">
                <a:solidFill>
                  <a:srgbClr val="FFFFFF"/>
                </a:solidFill>
              </a:rPr>
              <a:t> ↑200%+ (systemic revenue growth)</a:t>
            </a:r>
            <a:endParaRPr sz="1100">
              <a:solidFill>
                <a:srgbClr val="FFFFFF"/>
              </a:solidFill>
            </a:endParaRPr>
          </a:p>
          <a:p>
            <a:pPr indent="0" lvl="0" marL="0" rtl="0" algn="l">
              <a:lnSpc>
                <a:spcPct val="115000"/>
              </a:lnSpc>
              <a:spcBef>
                <a:spcPts val="0"/>
              </a:spcBef>
              <a:spcAft>
                <a:spcPts val="0"/>
              </a:spcAft>
              <a:buNone/>
            </a:pPr>
            <a:r>
              <a:t/>
            </a:r>
            <a:endParaRPr sz="1100">
              <a:solidFill>
                <a:srgbClr val="FFFFFF"/>
              </a:solidFill>
            </a:endParaRPr>
          </a:p>
        </p:txBody>
      </p:sp>
      <p:pic>
        <p:nvPicPr>
          <p:cNvPr id="257" name="Google Shape;257;p39" title="single_flower_logo.png"/>
          <p:cNvPicPr preferRelativeResize="0"/>
          <p:nvPr/>
        </p:nvPicPr>
        <p:blipFill>
          <a:blip r:embed="rId3">
            <a:alphaModFix/>
          </a:blip>
          <a:stretch>
            <a:fillRect/>
          </a:stretch>
        </p:blipFill>
        <p:spPr>
          <a:xfrm>
            <a:off x="8414092" y="114750"/>
            <a:ext cx="540000" cy="540000"/>
          </a:xfrm>
          <a:prstGeom prst="rect">
            <a:avLst/>
          </a:prstGeom>
          <a:noFill/>
          <a:ln>
            <a:noFill/>
          </a:ln>
          <a:effectLst>
            <a:outerShdw blurRad="57150" rotWithShape="0" algn="bl" dir="5400000" dist="19050">
              <a:srgbClr val="FFFFFF">
                <a:alpha val="50000"/>
              </a:srgbClr>
            </a:outerShdw>
          </a:effectLst>
        </p:spPr>
      </p:pic>
      <p:pic>
        <p:nvPicPr>
          <p:cNvPr id="258" name="Google Shape;258;p39" title="single_flower_logo.png"/>
          <p:cNvPicPr preferRelativeResize="0"/>
          <p:nvPr/>
        </p:nvPicPr>
        <p:blipFill>
          <a:blip r:embed="rId3">
            <a:alphaModFix/>
          </a:blip>
          <a:stretch>
            <a:fillRect/>
          </a:stretch>
        </p:blipFill>
        <p:spPr>
          <a:xfrm>
            <a:off x="169217" y="114750"/>
            <a:ext cx="540000" cy="540000"/>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2" name="Shape 262"/>
        <p:cNvGrpSpPr/>
        <p:nvPr/>
      </p:nvGrpSpPr>
      <p:grpSpPr>
        <a:xfrm>
          <a:off x="0" y="0"/>
          <a:ext cx="0" cy="0"/>
          <a:chOff x="0" y="0"/>
          <a:chExt cx="0" cy="0"/>
        </a:xfrm>
      </p:grpSpPr>
      <p:sp>
        <p:nvSpPr>
          <p:cNvPr id="263" name="Google Shape;263;p40"/>
          <p:cNvSpPr txBox="1"/>
          <p:nvPr/>
        </p:nvSpPr>
        <p:spPr>
          <a:xfrm>
            <a:off x="55100" y="0"/>
            <a:ext cx="8989800" cy="73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400"/>
              </a:spcAft>
              <a:buNone/>
            </a:pPr>
            <a:r>
              <a:rPr lang="en-GB" sz="3600">
                <a:solidFill>
                  <a:schemeClr val="lt1"/>
                </a:solidFill>
                <a:latin typeface="Impact"/>
                <a:ea typeface="Impact"/>
                <a:cs typeface="Impact"/>
                <a:sym typeface="Impact"/>
              </a:rPr>
              <a:t>Risk </a:t>
            </a:r>
            <a:r>
              <a:rPr lang="en-GB" sz="3600">
                <a:solidFill>
                  <a:srgbClr val="8FA154"/>
                </a:solidFill>
                <a:latin typeface="Impact"/>
                <a:ea typeface="Impact"/>
                <a:cs typeface="Impact"/>
                <a:sym typeface="Impact"/>
              </a:rPr>
              <a:t>Mitigation </a:t>
            </a:r>
            <a:r>
              <a:rPr lang="en-GB" sz="3600">
                <a:solidFill>
                  <a:schemeClr val="lt1"/>
                </a:solidFill>
                <a:latin typeface="Impact"/>
                <a:ea typeface="Impact"/>
                <a:cs typeface="Impact"/>
                <a:sym typeface="Impact"/>
              </a:rPr>
              <a:t>– Ensuring Success</a:t>
            </a:r>
            <a:endParaRPr sz="3600">
              <a:solidFill>
                <a:schemeClr val="lt1"/>
              </a:solidFill>
              <a:latin typeface="Impact"/>
              <a:ea typeface="Impact"/>
              <a:cs typeface="Impact"/>
              <a:sym typeface="Impact"/>
            </a:endParaRPr>
          </a:p>
        </p:txBody>
      </p:sp>
      <p:graphicFrame>
        <p:nvGraphicFramePr>
          <p:cNvPr id="264" name="Google Shape;264;p40"/>
          <p:cNvGraphicFramePr/>
          <p:nvPr/>
        </p:nvGraphicFramePr>
        <p:xfrm>
          <a:off x="144000" y="922900"/>
          <a:ext cx="3000000" cy="3000000"/>
        </p:xfrm>
        <a:graphic>
          <a:graphicData uri="http://schemas.openxmlformats.org/drawingml/2006/table">
            <a:tbl>
              <a:tblPr>
                <a:noFill/>
                <a:tableStyleId>{D2D89614-A28A-4AFF-8449-D25F31072E3A}</a:tableStyleId>
              </a:tblPr>
              <a:tblGrid>
                <a:gridCol w="1386450"/>
                <a:gridCol w="4989900"/>
              </a:tblGrid>
              <a:tr h="413600">
                <a:tc>
                  <a:txBody>
                    <a:bodyPr/>
                    <a:lstStyle/>
                    <a:p>
                      <a:pPr indent="0" lvl="0" marL="0" rtl="0" algn="l">
                        <a:spcBef>
                          <a:spcPts val="0"/>
                        </a:spcBef>
                        <a:spcAft>
                          <a:spcPts val="0"/>
                        </a:spcAft>
                        <a:buNone/>
                      </a:pPr>
                      <a:r>
                        <a:rPr b="1" lang="en-GB">
                          <a:solidFill>
                            <a:schemeClr val="lt1"/>
                          </a:solidFill>
                        </a:rPr>
                        <a:t>Risk</a:t>
                      </a:r>
                      <a:endParaRPr b="1">
                        <a:solidFill>
                          <a:schemeClr val="lt1"/>
                        </a:solidFill>
                      </a:endParaRPr>
                    </a:p>
                  </a:txBody>
                  <a:tcPr marT="91425" marB="91425" marR="91425" marL="91425"/>
                </a:tc>
                <a:tc>
                  <a:txBody>
                    <a:bodyPr/>
                    <a:lstStyle/>
                    <a:p>
                      <a:pPr indent="0" lvl="0" marL="0" rtl="0" algn="l">
                        <a:spcBef>
                          <a:spcPts val="0"/>
                        </a:spcBef>
                        <a:spcAft>
                          <a:spcPts val="0"/>
                        </a:spcAft>
                        <a:buNone/>
                      </a:pPr>
                      <a:r>
                        <a:rPr b="1" lang="en-GB">
                          <a:solidFill>
                            <a:schemeClr val="lt1"/>
                          </a:solidFill>
                        </a:rPr>
                        <a:t>Mitigation strategy</a:t>
                      </a:r>
                      <a:endParaRPr/>
                    </a:p>
                  </a:txBody>
                  <a:tcPr marT="91425" marB="91425" marR="91425" marL="91425"/>
                </a:tc>
              </a:tr>
              <a:tr h="368625">
                <a:tc>
                  <a:txBody>
                    <a:bodyPr/>
                    <a:lstStyle/>
                    <a:p>
                      <a:pPr indent="0" lvl="0" marL="0" rtl="0" algn="l">
                        <a:lnSpc>
                          <a:spcPct val="115000"/>
                        </a:lnSpc>
                        <a:spcBef>
                          <a:spcPts val="1200"/>
                        </a:spcBef>
                        <a:spcAft>
                          <a:spcPts val="1200"/>
                        </a:spcAft>
                        <a:buNone/>
                      </a:pPr>
                      <a:r>
                        <a:rPr b="1" lang="en-GB" sz="1100">
                          <a:solidFill>
                            <a:srgbClr val="8FA154"/>
                          </a:solidFill>
                        </a:rPr>
                        <a:t>Technology Delays</a:t>
                      </a:r>
                      <a:endParaRPr>
                        <a:solidFill>
                          <a:srgbClr val="8FA154"/>
                        </a:solidFill>
                      </a:endParaRPr>
                    </a:p>
                  </a:txBody>
                  <a:tcPr marT="91425" marB="91425" marR="91425" marL="91425"/>
                </a:tc>
                <a:tc>
                  <a:txBody>
                    <a:bodyPr/>
                    <a:lstStyle/>
                    <a:p>
                      <a:pPr indent="0" lvl="0" marL="0" rtl="0" algn="l">
                        <a:lnSpc>
                          <a:spcPct val="115000"/>
                        </a:lnSpc>
                        <a:spcBef>
                          <a:spcPts val="1200"/>
                        </a:spcBef>
                        <a:spcAft>
                          <a:spcPts val="1200"/>
                        </a:spcAft>
                        <a:buNone/>
                      </a:pPr>
                      <a:r>
                        <a:rPr lang="en-GB" sz="1100">
                          <a:solidFill>
                            <a:schemeClr val="lt1"/>
                          </a:solidFill>
                        </a:rPr>
                        <a:t>If AI or robotics development takes longer than expected, we can roll out the system in </a:t>
                      </a:r>
                      <a:r>
                        <a:rPr b="1" lang="en-GB" sz="1100">
                          <a:solidFill>
                            <a:schemeClr val="lt1"/>
                          </a:solidFill>
                        </a:rPr>
                        <a:t>phases</a:t>
                      </a:r>
                      <a:r>
                        <a:rPr lang="en-GB" sz="1100">
                          <a:solidFill>
                            <a:schemeClr val="lt1"/>
                          </a:solidFill>
                        </a:rPr>
                        <a:t>, starting with monitoring and data-driven farming recommendations before moving to full automation.</a:t>
                      </a:r>
                      <a:endParaRPr/>
                    </a:p>
                  </a:txBody>
                  <a:tcPr marT="91425" marB="91425" marR="91425" marL="91425"/>
                </a:tc>
              </a:tr>
              <a:tr h="368625">
                <a:tc>
                  <a:txBody>
                    <a:bodyPr/>
                    <a:lstStyle/>
                    <a:p>
                      <a:pPr indent="0" lvl="0" marL="0" rtl="0" algn="l">
                        <a:lnSpc>
                          <a:spcPct val="115000"/>
                        </a:lnSpc>
                        <a:spcBef>
                          <a:spcPts val="1200"/>
                        </a:spcBef>
                        <a:spcAft>
                          <a:spcPts val="1200"/>
                        </a:spcAft>
                        <a:buNone/>
                      </a:pPr>
                      <a:r>
                        <a:rPr b="1" lang="en-GB" sz="1100">
                          <a:solidFill>
                            <a:srgbClr val="8FA154"/>
                          </a:solidFill>
                        </a:rPr>
                        <a:t>Adoption Resistance</a:t>
                      </a:r>
                      <a:endParaRPr>
                        <a:solidFill>
                          <a:srgbClr val="8FA154"/>
                        </a:solidFill>
                      </a:endParaRPr>
                    </a:p>
                  </a:txBody>
                  <a:tcPr marT="91425" marB="91425" marR="91425" marL="91425"/>
                </a:tc>
                <a:tc>
                  <a:txBody>
                    <a:bodyPr/>
                    <a:lstStyle/>
                    <a:p>
                      <a:pPr indent="0" lvl="0" marL="0" rtl="0" algn="l">
                        <a:lnSpc>
                          <a:spcPct val="115000"/>
                        </a:lnSpc>
                        <a:spcBef>
                          <a:spcPts val="1200"/>
                        </a:spcBef>
                        <a:spcAft>
                          <a:spcPts val="1200"/>
                        </a:spcAft>
                        <a:buNone/>
                      </a:pPr>
                      <a:r>
                        <a:rPr lang="en-GB" sz="1100">
                          <a:solidFill>
                            <a:schemeClr val="lt1"/>
                          </a:solidFill>
                        </a:rPr>
                        <a:t>Farmers and distributors may be skeptical. However, we solve </a:t>
                      </a:r>
                      <a:r>
                        <a:rPr b="1" lang="en-GB" sz="1100">
                          <a:solidFill>
                            <a:schemeClr val="lt1"/>
                          </a:solidFill>
                        </a:rPr>
                        <a:t>real problems</a:t>
                      </a:r>
                      <a:r>
                        <a:rPr lang="en-GB" sz="1100">
                          <a:solidFill>
                            <a:schemeClr val="lt1"/>
                          </a:solidFill>
                        </a:rPr>
                        <a:t> (labor shortages, efficiency, costs). Our </a:t>
                      </a:r>
                      <a:r>
                        <a:rPr b="1" lang="en-GB" sz="1100">
                          <a:solidFill>
                            <a:schemeClr val="lt1"/>
                          </a:solidFill>
                        </a:rPr>
                        <a:t>low-risk, revenue-sharing model</a:t>
                      </a:r>
                      <a:r>
                        <a:rPr lang="en-GB" sz="1100">
                          <a:solidFill>
                            <a:schemeClr val="lt1"/>
                          </a:solidFill>
                        </a:rPr>
                        <a:t> makes adoption easy.</a:t>
                      </a:r>
                      <a:endParaRPr/>
                    </a:p>
                  </a:txBody>
                  <a:tcPr marT="91425" marB="91425" marR="91425" marL="91425"/>
                </a:tc>
              </a:tr>
              <a:tr h="368625">
                <a:tc>
                  <a:txBody>
                    <a:bodyPr/>
                    <a:lstStyle/>
                    <a:p>
                      <a:pPr indent="0" lvl="0" marL="0" rtl="0" algn="l">
                        <a:lnSpc>
                          <a:spcPct val="115000"/>
                        </a:lnSpc>
                        <a:spcBef>
                          <a:spcPts val="1200"/>
                        </a:spcBef>
                        <a:spcAft>
                          <a:spcPts val="1200"/>
                        </a:spcAft>
                        <a:buNone/>
                      </a:pPr>
                      <a:r>
                        <a:rPr b="1" lang="en-GB" sz="1100">
                          <a:solidFill>
                            <a:srgbClr val="8FA154"/>
                          </a:solidFill>
                        </a:rPr>
                        <a:t>Regulatory Compliance</a:t>
                      </a:r>
                      <a:endParaRPr>
                        <a:solidFill>
                          <a:srgbClr val="8FA154"/>
                        </a:solidFill>
                      </a:endParaRPr>
                    </a:p>
                  </a:txBody>
                  <a:tcPr marT="91425" marB="91425" marR="91425" marL="91425"/>
                </a:tc>
                <a:tc>
                  <a:txBody>
                    <a:bodyPr/>
                    <a:lstStyle/>
                    <a:p>
                      <a:pPr indent="0" lvl="0" marL="0" rtl="0" algn="l">
                        <a:lnSpc>
                          <a:spcPct val="115000"/>
                        </a:lnSpc>
                        <a:spcBef>
                          <a:spcPts val="1200"/>
                        </a:spcBef>
                        <a:spcAft>
                          <a:spcPts val="1200"/>
                        </a:spcAft>
                        <a:buNone/>
                      </a:pPr>
                      <a:r>
                        <a:rPr lang="en-GB" sz="1100">
                          <a:solidFill>
                            <a:schemeClr val="lt1"/>
                          </a:solidFill>
                        </a:rPr>
                        <a:t> Agricultural regulations vary, but we align with </a:t>
                      </a:r>
                      <a:r>
                        <a:rPr b="1" lang="en-GB" sz="1100">
                          <a:solidFill>
                            <a:schemeClr val="lt1"/>
                          </a:solidFill>
                        </a:rPr>
                        <a:t>EU CAP guidelines</a:t>
                      </a:r>
                      <a:r>
                        <a:rPr lang="en-GB" sz="1100">
                          <a:solidFill>
                            <a:schemeClr val="lt1"/>
                          </a:solidFill>
                        </a:rPr>
                        <a:t>, which provide a single framework for compliance across the EU. This is also the base for much legislation outside the EU.</a:t>
                      </a:r>
                      <a:endParaRPr/>
                    </a:p>
                  </a:txBody>
                  <a:tcPr marT="91425" marB="91425" marR="91425" marL="91425"/>
                </a:tc>
              </a:tr>
              <a:tr h="368625">
                <a:tc>
                  <a:txBody>
                    <a:bodyPr/>
                    <a:lstStyle/>
                    <a:p>
                      <a:pPr indent="0" lvl="0" marL="0" rtl="0" algn="l">
                        <a:lnSpc>
                          <a:spcPct val="115000"/>
                        </a:lnSpc>
                        <a:spcBef>
                          <a:spcPts val="1200"/>
                        </a:spcBef>
                        <a:spcAft>
                          <a:spcPts val="1200"/>
                        </a:spcAft>
                        <a:buNone/>
                      </a:pPr>
                      <a:r>
                        <a:rPr b="1" lang="en-GB" sz="1100">
                          <a:solidFill>
                            <a:srgbClr val="8FA154"/>
                          </a:solidFill>
                        </a:rPr>
                        <a:t>Supply Chain Disruptions</a:t>
                      </a:r>
                      <a:endParaRPr>
                        <a:solidFill>
                          <a:srgbClr val="8FA154"/>
                        </a:solidFill>
                      </a:endParaRPr>
                    </a:p>
                  </a:txBody>
                  <a:tcPr marT="91425" marB="91425" marR="91425" marL="91425"/>
                </a:tc>
                <a:tc>
                  <a:txBody>
                    <a:bodyPr/>
                    <a:lstStyle/>
                    <a:p>
                      <a:pPr indent="0" lvl="0" marL="0" rtl="0" algn="l">
                        <a:lnSpc>
                          <a:spcPct val="115000"/>
                        </a:lnSpc>
                        <a:spcBef>
                          <a:spcPts val="1200"/>
                        </a:spcBef>
                        <a:spcAft>
                          <a:spcPts val="1200"/>
                        </a:spcAft>
                        <a:buNone/>
                      </a:pPr>
                      <a:r>
                        <a:rPr lang="en-GB" sz="1100">
                          <a:solidFill>
                            <a:schemeClr val="lt1"/>
                          </a:solidFill>
                        </a:rPr>
                        <a:t>We don’t build machines; we </a:t>
                      </a:r>
                      <a:r>
                        <a:rPr b="1" lang="en-GB" sz="1100">
                          <a:solidFill>
                            <a:schemeClr val="lt1"/>
                          </a:solidFill>
                        </a:rPr>
                        <a:t>partner with OEMs</a:t>
                      </a:r>
                      <a:r>
                        <a:rPr lang="en-GB" sz="1100">
                          <a:solidFill>
                            <a:schemeClr val="lt1"/>
                          </a:solidFill>
                        </a:rPr>
                        <a:t> who already manufacture key components, reducing dependency on in-house production.</a:t>
                      </a:r>
                      <a:endParaRPr/>
                    </a:p>
                  </a:txBody>
                  <a:tcPr marT="91425" marB="91425" marR="91425" marL="91425"/>
                </a:tc>
              </a:tr>
              <a:tr h="368625">
                <a:tc>
                  <a:txBody>
                    <a:bodyPr/>
                    <a:lstStyle/>
                    <a:p>
                      <a:pPr indent="0" lvl="0" marL="0" rtl="0" algn="l">
                        <a:lnSpc>
                          <a:spcPct val="115000"/>
                        </a:lnSpc>
                        <a:spcBef>
                          <a:spcPts val="1200"/>
                        </a:spcBef>
                        <a:spcAft>
                          <a:spcPts val="1200"/>
                        </a:spcAft>
                        <a:buNone/>
                      </a:pPr>
                      <a:r>
                        <a:rPr b="1" lang="en-GB" sz="1100">
                          <a:solidFill>
                            <a:srgbClr val="8FA154"/>
                          </a:solidFill>
                        </a:rPr>
                        <a:t>Market Competition</a:t>
                      </a:r>
                      <a:endParaRPr b="1" sz="1100">
                        <a:solidFill>
                          <a:srgbClr val="8FA154"/>
                        </a:solidFill>
                      </a:endParaRPr>
                    </a:p>
                  </a:txBody>
                  <a:tcPr marT="91425" marB="91425" marR="91425" marL="91425"/>
                </a:tc>
                <a:tc>
                  <a:txBody>
                    <a:bodyPr/>
                    <a:lstStyle/>
                    <a:p>
                      <a:pPr indent="0" lvl="0" marL="0" rtl="0" algn="l">
                        <a:lnSpc>
                          <a:spcPct val="115000"/>
                        </a:lnSpc>
                        <a:spcBef>
                          <a:spcPts val="1200"/>
                        </a:spcBef>
                        <a:spcAft>
                          <a:spcPts val="1200"/>
                        </a:spcAft>
                        <a:buNone/>
                      </a:pPr>
                      <a:r>
                        <a:rPr lang="en-GB" sz="1100">
                          <a:solidFill>
                            <a:schemeClr val="lt1"/>
                          </a:solidFill>
                        </a:rPr>
                        <a:t>Traditional farms and ag-tech companies exist, but no one else is combining </a:t>
                      </a:r>
                      <a:r>
                        <a:rPr b="1" lang="en-GB" sz="1100">
                          <a:solidFill>
                            <a:schemeClr val="lt1"/>
                          </a:solidFill>
                        </a:rPr>
                        <a:t>AI-driven, modular, nature-first farming</a:t>
                      </a:r>
                      <a:r>
                        <a:rPr lang="en-GB" sz="1100">
                          <a:solidFill>
                            <a:schemeClr val="lt1"/>
                          </a:solidFill>
                        </a:rPr>
                        <a:t> at scale like we are.</a:t>
                      </a:r>
                      <a:endParaRPr sz="1100">
                        <a:solidFill>
                          <a:schemeClr val="lt1"/>
                        </a:solidFill>
                      </a:endParaRPr>
                    </a:p>
                  </a:txBody>
                  <a:tcPr marT="91425" marB="91425" marR="91425" marL="91425"/>
                </a:tc>
              </a:tr>
              <a:tr h="368625">
                <a:tc>
                  <a:txBody>
                    <a:bodyPr/>
                    <a:lstStyle/>
                    <a:p>
                      <a:pPr indent="0" lvl="0" marL="0" rtl="0" algn="l">
                        <a:lnSpc>
                          <a:spcPct val="115000"/>
                        </a:lnSpc>
                        <a:spcBef>
                          <a:spcPts val="1200"/>
                        </a:spcBef>
                        <a:spcAft>
                          <a:spcPts val="1200"/>
                        </a:spcAft>
                        <a:buNone/>
                      </a:pPr>
                      <a:r>
                        <a:rPr b="1" lang="en-GB" sz="1100">
                          <a:solidFill>
                            <a:srgbClr val="8FA154"/>
                          </a:solidFill>
                        </a:rPr>
                        <a:t>Funding Risks</a:t>
                      </a:r>
                      <a:endParaRPr b="1" sz="1100">
                        <a:solidFill>
                          <a:srgbClr val="8FA154"/>
                        </a:solidFill>
                      </a:endParaRPr>
                    </a:p>
                  </a:txBody>
                  <a:tcPr marT="91425" marB="91425" marR="91425" marL="91425"/>
                </a:tc>
                <a:tc>
                  <a:txBody>
                    <a:bodyPr/>
                    <a:lstStyle/>
                    <a:p>
                      <a:pPr indent="0" lvl="0" marL="0" rtl="0" algn="l">
                        <a:lnSpc>
                          <a:spcPct val="115000"/>
                        </a:lnSpc>
                        <a:spcBef>
                          <a:spcPts val="1200"/>
                        </a:spcBef>
                        <a:spcAft>
                          <a:spcPts val="1200"/>
                        </a:spcAft>
                        <a:buNone/>
                      </a:pPr>
                      <a:r>
                        <a:rPr lang="en-GB" sz="1100">
                          <a:solidFill>
                            <a:schemeClr val="lt1"/>
                          </a:solidFill>
                        </a:rPr>
                        <a:t>We tap into </a:t>
                      </a:r>
                      <a:r>
                        <a:rPr b="1" lang="en-GB" sz="1100">
                          <a:solidFill>
                            <a:schemeClr val="lt1"/>
                          </a:solidFill>
                        </a:rPr>
                        <a:t>agricultural grants and subsidies</a:t>
                      </a:r>
                      <a:r>
                        <a:rPr lang="en-GB" sz="1100">
                          <a:solidFill>
                            <a:schemeClr val="lt1"/>
                          </a:solidFill>
                        </a:rPr>
                        <a:t> to reduce capital requirements and maintain financial flexibility.</a:t>
                      </a:r>
                      <a:endParaRPr sz="1100">
                        <a:solidFill>
                          <a:schemeClr val="lt1"/>
                        </a:solidFill>
                      </a:endParaRPr>
                    </a:p>
                  </a:txBody>
                  <a:tcPr marT="91425" marB="91425" marR="91425" marL="91425"/>
                </a:tc>
              </a:tr>
            </a:tbl>
          </a:graphicData>
        </a:graphic>
      </p:graphicFrame>
      <p:pic>
        <p:nvPicPr>
          <p:cNvPr id="265" name="Google Shape;265;p40"/>
          <p:cNvPicPr preferRelativeResize="0"/>
          <p:nvPr/>
        </p:nvPicPr>
        <p:blipFill rotWithShape="1">
          <a:blip r:embed="rId3">
            <a:alphaModFix/>
          </a:blip>
          <a:srcRect b="0" l="7382" r="40035" t="0"/>
          <a:stretch/>
        </p:blipFill>
        <p:spPr>
          <a:xfrm>
            <a:off x="6706950" y="922900"/>
            <a:ext cx="2235625" cy="4251574"/>
          </a:xfrm>
          <a:prstGeom prst="rect">
            <a:avLst/>
          </a:prstGeom>
          <a:noFill/>
          <a:ln>
            <a:noFill/>
          </a:ln>
        </p:spPr>
      </p:pic>
      <p:pic>
        <p:nvPicPr>
          <p:cNvPr id="266" name="Google Shape;266;p40" title="single_flower_logo.png"/>
          <p:cNvPicPr preferRelativeResize="0"/>
          <p:nvPr/>
        </p:nvPicPr>
        <p:blipFill>
          <a:blip r:embed="rId4">
            <a:alphaModFix/>
          </a:blip>
          <a:stretch>
            <a:fillRect/>
          </a:stretch>
        </p:blipFill>
        <p:spPr>
          <a:xfrm>
            <a:off x="8414092" y="114750"/>
            <a:ext cx="540000" cy="540000"/>
          </a:xfrm>
          <a:prstGeom prst="rect">
            <a:avLst/>
          </a:prstGeom>
          <a:noFill/>
          <a:ln>
            <a:noFill/>
          </a:ln>
          <a:effectLst>
            <a:outerShdw blurRad="57150" rotWithShape="0" algn="bl" dir="5400000" dist="19050">
              <a:srgbClr val="FFFFFF">
                <a:alpha val="50000"/>
              </a:srgbClr>
            </a:outerShdw>
          </a:effectLst>
        </p:spPr>
      </p:pic>
      <p:pic>
        <p:nvPicPr>
          <p:cNvPr id="267" name="Google Shape;267;p40" title="single_flower_logo.png"/>
          <p:cNvPicPr preferRelativeResize="0"/>
          <p:nvPr/>
        </p:nvPicPr>
        <p:blipFill>
          <a:blip r:embed="rId4">
            <a:alphaModFix/>
          </a:blip>
          <a:stretch>
            <a:fillRect/>
          </a:stretch>
        </p:blipFill>
        <p:spPr>
          <a:xfrm>
            <a:off x="169217" y="114750"/>
            <a:ext cx="540000" cy="540000"/>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1" name="Shape 271"/>
        <p:cNvGrpSpPr/>
        <p:nvPr/>
      </p:nvGrpSpPr>
      <p:grpSpPr>
        <a:xfrm>
          <a:off x="0" y="0"/>
          <a:ext cx="0" cy="0"/>
          <a:chOff x="0" y="0"/>
          <a:chExt cx="0" cy="0"/>
        </a:xfrm>
      </p:grpSpPr>
      <p:sp>
        <p:nvSpPr>
          <p:cNvPr id="272" name="Google Shape;272;p41"/>
          <p:cNvSpPr txBox="1"/>
          <p:nvPr/>
        </p:nvSpPr>
        <p:spPr>
          <a:xfrm>
            <a:off x="-100" y="0"/>
            <a:ext cx="9045000" cy="73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400"/>
              </a:spcAft>
              <a:buNone/>
            </a:pPr>
            <a:r>
              <a:rPr lang="en-GB" sz="3600">
                <a:solidFill>
                  <a:schemeClr val="lt1"/>
                </a:solidFill>
                <a:latin typeface="Impact"/>
                <a:ea typeface="Impact"/>
                <a:cs typeface="Impact"/>
                <a:sym typeface="Impact"/>
              </a:rPr>
              <a:t>Funding Needs - </a:t>
            </a:r>
            <a:r>
              <a:rPr lang="en-GB" sz="3600">
                <a:solidFill>
                  <a:srgbClr val="8FA154"/>
                </a:solidFill>
                <a:latin typeface="Impact"/>
                <a:ea typeface="Impact"/>
                <a:cs typeface="Impact"/>
                <a:sym typeface="Impact"/>
              </a:rPr>
              <a:t>Seed Capital </a:t>
            </a:r>
            <a:endParaRPr sz="3600">
              <a:solidFill>
                <a:srgbClr val="8FA154"/>
              </a:solidFill>
              <a:latin typeface="Impact"/>
              <a:ea typeface="Impact"/>
              <a:cs typeface="Impact"/>
              <a:sym typeface="Impact"/>
            </a:endParaRPr>
          </a:p>
        </p:txBody>
      </p:sp>
      <p:sp>
        <p:nvSpPr>
          <p:cNvPr id="273" name="Google Shape;273;p41"/>
          <p:cNvSpPr txBox="1"/>
          <p:nvPr/>
        </p:nvSpPr>
        <p:spPr>
          <a:xfrm>
            <a:off x="55100" y="771450"/>
            <a:ext cx="5305200" cy="163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b="1" lang="en-GB" sz="1100">
                <a:solidFill>
                  <a:schemeClr val="lt1"/>
                </a:solidFill>
              </a:rPr>
              <a:t>Seed Capital (€2,47 million)</a:t>
            </a:r>
            <a:r>
              <a:rPr lang="en-GB" sz="1100">
                <a:solidFill>
                  <a:schemeClr val="lt1"/>
                </a:solidFill>
              </a:rPr>
              <a:t> – Develop the Land OS platform, launch pilot deployments, and establish core operations.</a:t>
            </a:r>
            <a:endParaRPr sz="1100">
              <a:solidFill>
                <a:schemeClr val="lt1"/>
              </a:solidFill>
            </a:endParaRPr>
          </a:p>
          <a:p>
            <a:pPr indent="0" lvl="0" marL="0" rtl="0" algn="l">
              <a:lnSpc>
                <a:spcPct val="115000"/>
              </a:lnSpc>
              <a:spcBef>
                <a:spcPts val="1200"/>
              </a:spcBef>
              <a:spcAft>
                <a:spcPts val="0"/>
              </a:spcAft>
              <a:buClr>
                <a:schemeClr val="dk1"/>
              </a:buClr>
              <a:buSzPts val="1100"/>
              <a:buFont typeface="Arial"/>
              <a:buNone/>
            </a:pPr>
            <a:r>
              <a:rPr lang="en-GB" sz="1100">
                <a:solidFill>
                  <a:schemeClr val="lt1"/>
                </a:solidFill>
              </a:rPr>
              <a:t>This round covers the foundational development of our AI and robotics coordination engine, the setup of our first pilot deployments, and the hiring of a multidisciplinary team across software, agronomy, operations, and robotics.</a:t>
            </a:r>
            <a:endParaRPr sz="1100">
              <a:solidFill>
                <a:schemeClr val="lt1"/>
              </a:solidFill>
            </a:endParaRPr>
          </a:p>
          <a:p>
            <a:pPr indent="0" lvl="0" marL="0" rtl="0" algn="l">
              <a:lnSpc>
                <a:spcPct val="115000"/>
              </a:lnSpc>
              <a:spcBef>
                <a:spcPts val="1200"/>
              </a:spcBef>
              <a:spcAft>
                <a:spcPts val="1200"/>
              </a:spcAft>
              <a:buNone/>
            </a:pPr>
            <a:r>
              <a:rPr lang="en-GB" sz="1100">
                <a:solidFill>
                  <a:schemeClr val="lt1"/>
                </a:solidFill>
              </a:rPr>
              <a:t>Major cost areas include:</a:t>
            </a:r>
            <a:endParaRPr b="1" sz="1100">
              <a:solidFill>
                <a:schemeClr val="lt1"/>
              </a:solidFill>
            </a:endParaRPr>
          </a:p>
        </p:txBody>
      </p:sp>
      <p:pic>
        <p:nvPicPr>
          <p:cNvPr id="274" name="Google Shape;274;p41"/>
          <p:cNvPicPr preferRelativeResize="0"/>
          <p:nvPr/>
        </p:nvPicPr>
        <p:blipFill>
          <a:blip r:embed="rId3">
            <a:alphaModFix/>
          </a:blip>
          <a:stretch>
            <a:fillRect/>
          </a:stretch>
        </p:blipFill>
        <p:spPr>
          <a:xfrm>
            <a:off x="5360300" y="1039625"/>
            <a:ext cx="3635750" cy="3635750"/>
          </a:xfrm>
          <a:prstGeom prst="rect">
            <a:avLst/>
          </a:prstGeom>
          <a:noFill/>
          <a:ln>
            <a:noFill/>
          </a:ln>
        </p:spPr>
      </p:pic>
      <p:sp>
        <p:nvSpPr>
          <p:cNvPr id="275" name="Google Shape;275;p41"/>
          <p:cNvSpPr txBox="1"/>
          <p:nvPr/>
        </p:nvSpPr>
        <p:spPr>
          <a:xfrm>
            <a:off x="0" y="2439300"/>
            <a:ext cx="2772000" cy="26907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Clr>
                <a:schemeClr val="lt1"/>
              </a:buClr>
              <a:buSzPts val="1100"/>
              <a:buChar char="●"/>
            </a:pPr>
            <a:r>
              <a:rPr b="1" lang="en-GB" sz="1100">
                <a:solidFill>
                  <a:schemeClr val="lt1"/>
                </a:solidFill>
              </a:rPr>
              <a:t>Logistics &amp; Compliance (€140K):</a:t>
            </a:r>
            <a:r>
              <a:rPr lang="en-GB" sz="1100">
                <a:solidFill>
                  <a:schemeClr val="lt1"/>
                </a:solidFill>
              </a:rPr>
              <a:t> Travel, shipping, regulatory, and environmental assessments.</a:t>
            </a:r>
            <a:br>
              <a:rPr lang="en-GB" sz="1100">
                <a:solidFill>
                  <a:schemeClr val="lt1"/>
                </a:solidFill>
              </a:rPr>
            </a:b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GB" sz="1100">
                <a:solidFill>
                  <a:schemeClr val="lt1"/>
                </a:solidFill>
              </a:rPr>
              <a:t>Marketing &amp; BizDev (€40K):</a:t>
            </a:r>
            <a:r>
              <a:rPr lang="en-GB" sz="1100">
                <a:solidFill>
                  <a:schemeClr val="lt1"/>
                </a:solidFill>
              </a:rPr>
              <a:t> Brand development and partner outreach for go-to-market preparation.</a:t>
            </a:r>
            <a:br>
              <a:rPr lang="en-GB" sz="1100">
                <a:solidFill>
                  <a:schemeClr val="lt1"/>
                </a:solidFill>
              </a:rPr>
            </a:b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GB" sz="1100">
                <a:solidFill>
                  <a:schemeClr val="lt1"/>
                </a:solidFill>
              </a:rPr>
              <a:t>Contingency &amp; Buffer (€215K):</a:t>
            </a:r>
            <a:r>
              <a:rPr lang="en-GB" sz="1100">
                <a:solidFill>
                  <a:schemeClr val="lt1"/>
                </a:solidFill>
              </a:rPr>
              <a:t> To match potential grant programs and mitigate early-stage risk.</a:t>
            </a:r>
            <a:endParaRPr sz="1900">
              <a:solidFill>
                <a:schemeClr val="dk2"/>
              </a:solidFill>
            </a:endParaRPr>
          </a:p>
        </p:txBody>
      </p:sp>
      <p:sp>
        <p:nvSpPr>
          <p:cNvPr id="276" name="Google Shape;276;p41"/>
          <p:cNvSpPr txBox="1"/>
          <p:nvPr/>
        </p:nvSpPr>
        <p:spPr>
          <a:xfrm>
            <a:off x="2564225" y="2439300"/>
            <a:ext cx="2772000" cy="26907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Clr>
                <a:schemeClr val="lt1"/>
              </a:buClr>
              <a:buSzPts val="1100"/>
              <a:buChar char="●"/>
            </a:pPr>
            <a:r>
              <a:rPr b="1" lang="en-GB" sz="1100">
                <a:solidFill>
                  <a:schemeClr val="lt1"/>
                </a:solidFill>
              </a:rPr>
              <a:t>Personnel (€1,67M):</a:t>
            </a:r>
            <a:r>
              <a:rPr lang="en-GB" sz="1100">
                <a:solidFill>
                  <a:schemeClr val="lt1"/>
                </a:solidFill>
              </a:rPr>
              <a:t> Two-year runway for engineering, ecological science, and core operations staff.</a:t>
            </a:r>
            <a:br>
              <a:rPr lang="en-GB" sz="1100">
                <a:solidFill>
                  <a:schemeClr val="lt1"/>
                </a:solidFill>
              </a:rPr>
            </a:b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GB" sz="1100">
                <a:solidFill>
                  <a:schemeClr val="lt1"/>
                </a:solidFill>
              </a:rPr>
              <a:t>Materials &amp; Equipment (€260K):</a:t>
            </a:r>
            <a:r>
              <a:rPr lang="en-GB" sz="1100">
                <a:solidFill>
                  <a:schemeClr val="lt1"/>
                </a:solidFill>
              </a:rPr>
              <a:t> Robotics prototyping, IoT sensors, computing infrastructure, and initial field hardware.</a:t>
            </a:r>
            <a:br>
              <a:rPr lang="en-GB" sz="1100">
                <a:solidFill>
                  <a:schemeClr val="lt1"/>
                </a:solidFill>
              </a:rPr>
            </a:b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GB" sz="1100">
                <a:solidFill>
                  <a:schemeClr val="lt1"/>
                </a:solidFill>
              </a:rPr>
              <a:t>Facilities &amp; Pilot Sites (€110K):</a:t>
            </a:r>
            <a:r>
              <a:rPr lang="en-GB" sz="1100">
                <a:solidFill>
                  <a:schemeClr val="lt1"/>
                </a:solidFill>
              </a:rPr>
              <a:t> Experimental HQ setup, land rental, and infrastructure for live terrain testing.</a:t>
            </a:r>
            <a:endParaRPr sz="1100">
              <a:solidFill>
                <a:schemeClr val="lt1"/>
              </a:solidFill>
            </a:endParaRPr>
          </a:p>
        </p:txBody>
      </p:sp>
      <p:sp>
        <p:nvSpPr>
          <p:cNvPr id="277" name="Google Shape;277;p41"/>
          <p:cNvSpPr txBox="1"/>
          <p:nvPr/>
        </p:nvSpPr>
        <p:spPr>
          <a:xfrm>
            <a:off x="27500" y="5246650"/>
            <a:ext cx="90450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GB" sz="1100">
                <a:solidFill>
                  <a:schemeClr val="lt1"/>
                </a:solidFill>
              </a:rPr>
              <a:t>This funding brings us from R&amp;D into operational proof, validating the TMaaS model across real-world terrain types.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2"/>
          <p:cNvSpPr txBox="1"/>
          <p:nvPr>
            <p:ph type="title"/>
          </p:nvPr>
        </p:nvSpPr>
        <p:spPr>
          <a:xfrm>
            <a:off x="0" y="200000"/>
            <a:ext cx="8964000" cy="600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960"/>
              <a:buFont typeface="Calibri"/>
              <a:buNone/>
            </a:pPr>
            <a:r>
              <a:rPr lang="en-GB" sz="2800"/>
              <a:t>Our </a:t>
            </a:r>
            <a:r>
              <a:rPr b="1" lang="en-GB" sz="2800">
                <a:solidFill>
                  <a:srgbClr val="8FA154"/>
                </a:solidFill>
                <a:latin typeface="Comfortaa"/>
                <a:ea typeface="Comfortaa"/>
                <a:cs typeface="Comfortaa"/>
                <a:sym typeface="Comfortaa"/>
              </a:rPr>
              <a:t>Team</a:t>
            </a:r>
            <a:endParaRPr b="1" sz="2800">
              <a:solidFill>
                <a:srgbClr val="8FA154"/>
              </a:solidFill>
              <a:latin typeface="Comfortaa"/>
              <a:ea typeface="Comfortaa"/>
              <a:cs typeface="Comfortaa"/>
              <a:sym typeface="Comfortaa"/>
            </a:endParaRPr>
          </a:p>
        </p:txBody>
      </p:sp>
      <p:pic>
        <p:nvPicPr>
          <p:cNvPr id="283" name="Google Shape;283;p42" title="single_flower_logo.png"/>
          <p:cNvPicPr preferRelativeResize="0"/>
          <p:nvPr/>
        </p:nvPicPr>
        <p:blipFill>
          <a:blip r:embed="rId3">
            <a:alphaModFix/>
          </a:blip>
          <a:stretch>
            <a:fillRect/>
          </a:stretch>
        </p:blipFill>
        <p:spPr>
          <a:xfrm>
            <a:off x="179992" y="200000"/>
            <a:ext cx="540000" cy="540000"/>
          </a:xfrm>
          <a:prstGeom prst="rect">
            <a:avLst/>
          </a:prstGeom>
          <a:noFill/>
          <a:ln>
            <a:noFill/>
          </a:ln>
          <a:effectLst>
            <a:outerShdw blurRad="57150" rotWithShape="0" algn="bl" dir="5400000" dist="19050">
              <a:schemeClr val="dk1">
                <a:alpha val="50000"/>
              </a:schemeClr>
            </a:outerShdw>
          </a:effectLst>
        </p:spPr>
      </p:pic>
      <p:pic>
        <p:nvPicPr>
          <p:cNvPr id="284" name="Google Shape;284;p42" title="single_flower_logo.png"/>
          <p:cNvPicPr preferRelativeResize="0"/>
          <p:nvPr/>
        </p:nvPicPr>
        <p:blipFill>
          <a:blip r:embed="rId3">
            <a:alphaModFix/>
          </a:blip>
          <a:stretch>
            <a:fillRect/>
          </a:stretch>
        </p:blipFill>
        <p:spPr>
          <a:xfrm>
            <a:off x="8423992" y="200000"/>
            <a:ext cx="540000" cy="540000"/>
          </a:xfrm>
          <a:prstGeom prst="rect">
            <a:avLst/>
          </a:prstGeom>
          <a:noFill/>
          <a:ln>
            <a:noFill/>
          </a:ln>
          <a:effectLst>
            <a:outerShdw blurRad="57150" rotWithShape="0" algn="bl" dir="5400000" dist="19050">
              <a:schemeClr val="dk1">
                <a:alpha val="50000"/>
              </a:schemeClr>
            </a:outerShdw>
          </a:effectLst>
        </p:spPr>
      </p:pic>
      <p:sp>
        <p:nvSpPr>
          <p:cNvPr id="285" name="Google Shape;285;p42"/>
          <p:cNvSpPr txBox="1"/>
          <p:nvPr/>
        </p:nvSpPr>
        <p:spPr>
          <a:xfrm>
            <a:off x="299400" y="1525650"/>
            <a:ext cx="8545200" cy="1209000"/>
          </a:xfrm>
          <a:prstGeom prst="rect">
            <a:avLst/>
          </a:prstGeom>
          <a:noFill/>
          <a:ln>
            <a:noFill/>
          </a:ln>
        </p:spPr>
        <p:txBody>
          <a:bodyPr anchorCtr="0" anchor="t" bIns="45700" lIns="91425" spcFirstLastPara="1" rIns="91425" wrap="square" tIns="45700">
            <a:noAutofit/>
          </a:bodyPr>
          <a:lstStyle/>
          <a:p>
            <a:pPr indent="0" lvl="0" marL="0" rtl="0" algn="ctr">
              <a:lnSpc>
                <a:spcPct val="115000"/>
              </a:lnSpc>
              <a:spcBef>
                <a:spcPts val="0"/>
              </a:spcBef>
              <a:spcAft>
                <a:spcPts val="0"/>
              </a:spcAft>
              <a:buNone/>
            </a:pPr>
            <a:r>
              <a:rPr b="1" lang="en-GB" sz="1200">
                <a:solidFill>
                  <a:srgbClr val="FFFFFF"/>
                </a:solidFill>
              </a:rPr>
              <a:t>Founder</a:t>
            </a:r>
            <a:endParaRPr b="1" sz="1200">
              <a:solidFill>
                <a:srgbClr val="FFFFFF"/>
              </a:solidFill>
            </a:endParaRPr>
          </a:p>
          <a:p>
            <a:pPr indent="0" lvl="0" marL="0" rtl="0" algn="l">
              <a:lnSpc>
                <a:spcPct val="115000"/>
              </a:lnSpc>
              <a:spcBef>
                <a:spcPts val="0"/>
              </a:spcBef>
              <a:spcAft>
                <a:spcPts val="0"/>
              </a:spcAft>
              <a:buNone/>
            </a:pPr>
            <a:r>
              <a:rPr b="1" lang="en-GB" sz="1100">
                <a:solidFill>
                  <a:srgbClr val="FFFFFF"/>
                </a:solidFill>
              </a:rPr>
              <a:t>Reuven Farchi</a:t>
            </a:r>
            <a:endParaRPr sz="1100">
              <a:solidFill>
                <a:srgbClr val="FFFFFF"/>
              </a:solidFill>
            </a:endParaRPr>
          </a:p>
          <a:p>
            <a:pPr indent="0" lvl="0" marL="0" rtl="0" algn="l">
              <a:lnSpc>
                <a:spcPct val="115000"/>
              </a:lnSpc>
              <a:spcBef>
                <a:spcPts val="0"/>
              </a:spcBef>
              <a:spcAft>
                <a:spcPts val="0"/>
              </a:spcAft>
              <a:buNone/>
            </a:pPr>
            <a:r>
              <a:rPr lang="en-GB" sz="1100">
                <a:solidFill>
                  <a:srgbClr val="FFFFFF"/>
                </a:solidFill>
              </a:rPr>
              <a:t>Solutions architect with a background in farming and enterprise tech. Raised in a farming family and later working in SaaS and data integration, he combines real-world land knowledge with deep technical expertise in AI, IoT, and geospatial systems. He co-founded Agrobots to reconnect technology with the land and build more resilient, sustainable agriculture.</a:t>
            </a:r>
            <a:endParaRPr sz="1100">
              <a:solidFill>
                <a:srgbClr val="FFFFFF"/>
              </a:solidFill>
            </a:endParaRPr>
          </a:p>
          <a:p>
            <a:pPr indent="0" lvl="0" marL="0" rtl="0" algn="l">
              <a:lnSpc>
                <a:spcPct val="115000"/>
              </a:lnSpc>
              <a:spcBef>
                <a:spcPts val="0"/>
              </a:spcBef>
              <a:spcAft>
                <a:spcPts val="0"/>
              </a:spcAft>
              <a:buNone/>
            </a:pPr>
            <a:r>
              <a:t/>
            </a:r>
            <a:endParaRPr sz="1100">
              <a:solidFill>
                <a:srgbClr val="FFFFFF"/>
              </a:solidFill>
            </a:endParaRPr>
          </a:p>
          <a:p>
            <a:pPr indent="0" lvl="0" marL="0" rtl="0" algn="l">
              <a:lnSpc>
                <a:spcPct val="115000"/>
              </a:lnSpc>
              <a:spcBef>
                <a:spcPts val="0"/>
              </a:spcBef>
              <a:spcAft>
                <a:spcPts val="0"/>
              </a:spcAft>
              <a:buNone/>
            </a:pPr>
            <a:r>
              <a:t/>
            </a:r>
            <a:endParaRPr sz="1100">
              <a:solidFill>
                <a:srgbClr val="FFFFFF"/>
              </a:solidFill>
            </a:endParaRPr>
          </a:p>
        </p:txBody>
      </p:sp>
      <p:sp>
        <p:nvSpPr>
          <p:cNvPr id="286" name="Google Shape;286;p42"/>
          <p:cNvSpPr txBox="1"/>
          <p:nvPr/>
        </p:nvSpPr>
        <p:spPr>
          <a:xfrm>
            <a:off x="299400" y="3647500"/>
            <a:ext cx="3960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8FA154"/>
                </a:solidFill>
              </a:rPr>
              <a:t>Carolina Salazar</a:t>
            </a:r>
            <a:r>
              <a:rPr lang="en-GB" sz="1100">
                <a:solidFill>
                  <a:srgbClr val="8FA154"/>
                </a:solidFill>
              </a:rPr>
              <a:t>, Chief Technology Strategist</a:t>
            </a:r>
            <a:br>
              <a:rPr lang="en-GB" sz="1100">
                <a:solidFill>
                  <a:srgbClr val="8FA154"/>
                </a:solidFill>
              </a:rPr>
            </a:br>
            <a:r>
              <a:rPr lang="en-GB" sz="1100">
                <a:solidFill>
                  <a:srgbClr val="8FA154"/>
                </a:solidFill>
              </a:rPr>
              <a:t>15+ years in emerging tech, AI and sustainability</a:t>
            </a:r>
            <a:endParaRPr sz="1100">
              <a:solidFill>
                <a:srgbClr val="8FA154"/>
              </a:solidFill>
            </a:endParaRPr>
          </a:p>
        </p:txBody>
      </p:sp>
      <p:sp>
        <p:nvSpPr>
          <p:cNvPr id="287" name="Google Shape;287;p42"/>
          <p:cNvSpPr txBox="1"/>
          <p:nvPr/>
        </p:nvSpPr>
        <p:spPr>
          <a:xfrm>
            <a:off x="4239150" y="3647500"/>
            <a:ext cx="3960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8FA154"/>
                </a:solidFill>
              </a:rPr>
              <a:t>Daniel Hedman</a:t>
            </a:r>
            <a:r>
              <a:rPr lang="en-GB" sz="1100">
                <a:solidFill>
                  <a:srgbClr val="8FA154"/>
                </a:solidFill>
              </a:rPr>
              <a:t>, Marketing &amp; Analytics Lead</a:t>
            </a:r>
            <a:br>
              <a:rPr lang="en-GB" sz="1100">
                <a:solidFill>
                  <a:srgbClr val="8FA154"/>
                </a:solidFill>
              </a:rPr>
            </a:br>
            <a:r>
              <a:rPr lang="en-GB" sz="1100">
                <a:solidFill>
                  <a:srgbClr val="8FA154"/>
                </a:solidFill>
              </a:rPr>
              <a:t>10 years of performance-driven digital growth</a:t>
            </a:r>
            <a:endParaRPr sz="1100">
              <a:solidFill>
                <a:srgbClr val="8FA154"/>
              </a:solidFill>
            </a:endParaRPr>
          </a:p>
        </p:txBody>
      </p:sp>
      <p:sp>
        <p:nvSpPr>
          <p:cNvPr id="288" name="Google Shape;288;p42"/>
          <p:cNvSpPr txBox="1"/>
          <p:nvPr/>
        </p:nvSpPr>
        <p:spPr>
          <a:xfrm>
            <a:off x="299400" y="4386950"/>
            <a:ext cx="3960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8FA154"/>
                </a:solidFill>
              </a:rPr>
              <a:t>Polett Sarmiento</a:t>
            </a:r>
            <a:r>
              <a:rPr lang="en-GB" sz="1100">
                <a:solidFill>
                  <a:srgbClr val="8FA154"/>
                </a:solidFill>
              </a:rPr>
              <a:t>, Client Relations &amp; Tenders Lead</a:t>
            </a:r>
            <a:br>
              <a:rPr lang="en-GB" sz="1100">
                <a:solidFill>
                  <a:srgbClr val="8FA154"/>
                </a:solidFill>
              </a:rPr>
            </a:br>
            <a:r>
              <a:rPr lang="en-GB" sz="1100">
                <a:solidFill>
                  <a:srgbClr val="8FA154"/>
                </a:solidFill>
              </a:rPr>
              <a:t>Expert in content strategy and public-private bids</a:t>
            </a:r>
            <a:endParaRPr sz="1100">
              <a:solidFill>
                <a:srgbClr val="8FA154"/>
              </a:solidFill>
            </a:endParaRPr>
          </a:p>
        </p:txBody>
      </p:sp>
      <p:sp>
        <p:nvSpPr>
          <p:cNvPr id="289" name="Google Shape;289;p42"/>
          <p:cNvSpPr txBox="1"/>
          <p:nvPr/>
        </p:nvSpPr>
        <p:spPr>
          <a:xfrm>
            <a:off x="4239150" y="4217450"/>
            <a:ext cx="39600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8FA154"/>
                </a:solidFill>
              </a:rPr>
              <a:t>Imanol Lizartza</a:t>
            </a:r>
            <a:r>
              <a:rPr lang="en-GB" sz="1100">
                <a:solidFill>
                  <a:srgbClr val="8FA154"/>
                </a:solidFill>
              </a:rPr>
              <a:t>, Strategic Planning &amp; Partnerships Lead</a:t>
            </a:r>
            <a:br>
              <a:rPr lang="en-GB" sz="1100">
                <a:solidFill>
                  <a:srgbClr val="8FA154"/>
                </a:solidFill>
              </a:rPr>
            </a:br>
            <a:r>
              <a:rPr lang="en-GB" sz="1100">
                <a:solidFill>
                  <a:srgbClr val="8FA154"/>
                </a:solidFill>
              </a:rPr>
              <a:t>15+ years in regional development and sustainability transitions</a:t>
            </a:r>
            <a:endParaRPr sz="1100">
              <a:solidFill>
                <a:srgbClr val="8FA154"/>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3" name="Shape 293"/>
        <p:cNvGrpSpPr/>
        <p:nvPr/>
      </p:nvGrpSpPr>
      <p:grpSpPr>
        <a:xfrm>
          <a:off x="0" y="0"/>
          <a:ext cx="0" cy="0"/>
          <a:chOff x="0" y="0"/>
          <a:chExt cx="0" cy="0"/>
        </a:xfrm>
      </p:grpSpPr>
      <p:sp>
        <p:nvSpPr>
          <p:cNvPr id="294" name="Google Shape;294;p43"/>
          <p:cNvSpPr txBox="1"/>
          <p:nvPr/>
        </p:nvSpPr>
        <p:spPr>
          <a:xfrm>
            <a:off x="55100" y="0"/>
            <a:ext cx="4318500" cy="73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400"/>
              </a:spcAft>
              <a:buNone/>
            </a:pPr>
            <a:r>
              <a:rPr lang="en-GB" sz="3600">
                <a:solidFill>
                  <a:schemeClr val="lt1"/>
                </a:solidFill>
                <a:latin typeface="Impact"/>
                <a:ea typeface="Impact"/>
                <a:cs typeface="Impact"/>
                <a:sym typeface="Impact"/>
              </a:rPr>
              <a:t>Get Involved</a:t>
            </a:r>
            <a:endParaRPr sz="3600">
              <a:solidFill>
                <a:schemeClr val="lt1"/>
              </a:solidFill>
              <a:latin typeface="Impact"/>
              <a:ea typeface="Impact"/>
              <a:cs typeface="Impact"/>
              <a:sym typeface="Impact"/>
            </a:endParaRPr>
          </a:p>
        </p:txBody>
      </p:sp>
      <p:sp>
        <p:nvSpPr>
          <p:cNvPr id="295" name="Google Shape;295;p43"/>
          <p:cNvSpPr txBox="1"/>
          <p:nvPr/>
        </p:nvSpPr>
        <p:spPr>
          <a:xfrm>
            <a:off x="133825" y="738900"/>
            <a:ext cx="4116900" cy="381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GB" sz="1100">
                <a:solidFill>
                  <a:srgbClr val="8FA154"/>
                </a:solidFill>
              </a:rPr>
              <a:t>Why Invest Now?</a:t>
            </a:r>
            <a:endParaRPr b="1" sz="1100">
              <a:solidFill>
                <a:srgbClr val="8FA154"/>
              </a:solidFill>
            </a:endParaRPr>
          </a:p>
          <a:p>
            <a:pPr indent="-298450" lvl="0" marL="457200" rtl="0" algn="l">
              <a:lnSpc>
                <a:spcPct val="115000"/>
              </a:lnSpc>
              <a:spcBef>
                <a:spcPts val="200"/>
              </a:spcBef>
              <a:spcAft>
                <a:spcPts val="0"/>
              </a:spcAft>
              <a:buClr>
                <a:schemeClr val="lt1"/>
              </a:buClr>
              <a:buSzPts val="1100"/>
              <a:buChar char="●"/>
            </a:pPr>
            <a:r>
              <a:rPr b="1" lang="en-GB" sz="1100">
                <a:solidFill>
                  <a:schemeClr val="lt1"/>
                </a:solidFill>
              </a:rPr>
              <a:t>Strategic Timing: </a:t>
            </a:r>
            <a:r>
              <a:rPr lang="en-GB" sz="1100">
                <a:solidFill>
                  <a:schemeClr val="lt1"/>
                </a:solidFill>
              </a:rPr>
              <a:t>Labor shortages, input cost spikes, and policy pressure make this the inflection point for agricultural transformation.</a:t>
            </a:r>
            <a:endParaRPr b="1" sz="1100">
              <a:solidFill>
                <a:schemeClr val="lt1"/>
              </a:solidFill>
            </a:endParaRPr>
          </a:p>
          <a:p>
            <a:pPr indent="-298450" lvl="0" marL="457200" rtl="0" algn="l">
              <a:lnSpc>
                <a:spcPct val="115000"/>
              </a:lnSpc>
              <a:spcBef>
                <a:spcPts val="1000"/>
              </a:spcBef>
              <a:spcAft>
                <a:spcPts val="0"/>
              </a:spcAft>
              <a:buClr>
                <a:schemeClr val="lt1"/>
              </a:buClr>
              <a:buSzPts val="1100"/>
              <a:buChar char="●"/>
            </a:pPr>
            <a:r>
              <a:rPr b="1" lang="en-GB" sz="1100">
                <a:solidFill>
                  <a:schemeClr val="lt1"/>
                </a:solidFill>
              </a:rPr>
              <a:t>Scalable Model: </a:t>
            </a:r>
            <a:r>
              <a:rPr lang="en-GB" sz="1100">
                <a:solidFill>
                  <a:schemeClr val="lt1"/>
                </a:solidFill>
              </a:rPr>
              <a:t>TMaaS delivers recurring revenue without hardware manufacturing, land ownership, or logistics infrastructure.</a:t>
            </a:r>
            <a:endParaRPr b="1" sz="1100">
              <a:solidFill>
                <a:schemeClr val="lt1"/>
              </a:solidFill>
            </a:endParaRPr>
          </a:p>
          <a:p>
            <a:pPr indent="-298450" lvl="0" marL="457200" rtl="0" algn="l">
              <a:lnSpc>
                <a:spcPct val="115000"/>
              </a:lnSpc>
              <a:spcBef>
                <a:spcPts val="1000"/>
              </a:spcBef>
              <a:spcAft>
                <a:spcPts val="0"/>
              </a:spcAft>
              <a:buClr>
                <a:schemeClr val="lt1"/>
              </a:buClr>
              <a:buSzPts val="1100"/>
              <a:buChar char="●"/>
            </a:pPr>
            <a:r>
              <a:rPr b="1" lang="en-GB" sz="1100">
                <a:solidFill>
                  <a:schemeClr val="lt1"/>
                </a:solidFill>
              </a:rPr>
              <a:t>Early Validation: </a:t>
            </a:r>
            <a:r>
              <a:rPr lang="en-GB" sz="1100">
                <a:solidFill>
                  <a:schemeClr val="lt1"/>
                </a:solidFill>
              </a:rPr>
              <a:t>Pilot site secured (160 ha), OEM agreement signed, and architecture defined for modular deployment.</a:t>
            </a:r>
            <a:endParaRPr b="1" sz="1100">
              <a:solidFill>
                <a:schemeClr val="lt1"/>
              </a:solidFill>
            </a:endParaRPr>
          </a:p>
          <a:p>
            <a:pPr indent="-298450" lvl="0" marL="457200" rtl="0" algn="l">
              <a:lnSpc>
                <a:spcPct val="115000"/>
              </a:lnSpc>
              <a:spcBef>
                <a:spcPts val="1000"/>
              </a:spcBef>
              <a:spcAft>
                <a:spcPts val="0"/>
              </a:spcAft>
              <a:buClr>
                <a:schemeClr val="lt1"/>
              </a:buClr>
              <a:buSzPts val="1100"/>
              <a:buChar char="●"/>
            </a:pPr>
            <a:r>
              <a:rPr b="1" lang="en-GB" sz="1100">
                <a:solidFill>
                  <a:schemeClr val="lt1"/>
                </a:solidFill>
              </a:rPr>
              <a:t>Public Funding Leverage: </a:t>
            </a:r>
            <a:r>
              <a:rPr lang="en-GB" sz="1100">
                <a:solidFill>
                  <a:schemeClr val="lt1"/>
                </a:solidFill>
              </a:rPr>
              <a:t>Agrobots is well-positioned to tap EU and regional grants for regenerative land use and automation.</a:t>
            </a:r>
            <a:endParaRPr b="1" sz="1100">
              <a:solidFill>
                <a:schemeClr val="lt1"/>
              </a:solidFill>
            </a:endParaRPr>
          </a:p>
          <a:p>
            <a:pPr indent="-298450" lvl="0" marL="457200" rtl="0" algn="l">
              <a:lnSpc>
                <a:spcPct val="115000"/>
              </a:lnSpc>
              <a:spcBef>
                <a:spcPts val="1000"/>
              </a:spcBef>
              <a:spcAft>
                <a:spcPts val="1000"/>
              </a:spcAft>
              <a:buClr>
                <a:schemeClr val="lt1"/>
              </a:buClr>
              <a:buSzPts val="1100"/>
              <a:buChar char="●"/>
            </a:pPr>
            <a:r>
              <a:rPr b="1" lang="en-GB" sz="1100">
                <a:solidFill>
                  <a:schemeClr val="lt1"/>
                </a:solidFill>
              </a:rPr>
              <a:t>Clear Profit Path: </a:t>
            </a:r>
            <a:r>
              <a:rPr lang="en-GB" sz="1100">
                <a:solidFill>
                  <a:schemeClr val="lt1"/>
                </a:solidFill>
              </a:rPr>
              <a:t>Per-hectare pricing replaces existing costs while improving yield, traceability, and ecosystem resilience.</a:t>
            </a:r>
            <a:endParaRPr sz="1100">
              <a:solidFill>
                <a:schemeClr val="lt1"/>
              </a:solidFill>
            </a:endParaRPr>
          </a:p>
        </p:txBody>
      </p:sp>
      <p:pic>
        <p:nvPicPr>
          <p:cNvPr id="296" name="Google Shape;296;p43"/>
          <p:cNvPicPr preferRelativeResize="0"/>
          <p:nvPr/>
        </p:nvPicPr>
        <p:blipFill>
          <a:blip r:embed="rId3">
            <a:alphaModFix/>
          </a:blip>
          <a:stretch>
            <a:fillRect/>
          </a:stretch>
        </p:blipFill>
        <p:spPr>
          <a:xfrm>
            <a:off x="4373625" y="0"/>
            <a:ext cx="4770376" cy="4770376"/>
          </a:xfrm>
          <a:prstGeom prst="rect">
            <a:avLst/>
          </a:prstGeom>
          <a:noFill/>
          <a:ln>
            <a:noFill/>
          </a:ln>
        </p:spPr>
      </p:pic>
      <p:sp>
        <p:nvSpPr>
          <p:cNvPr id="297" name="Google Shape;297;p43"/>
          <p:cNvSpPr txBox="1"/>
          <p:nvPr/>
        </p:nvSpPr>
        <p:spPr>
          <a:xfrm>
            <a:off x="133825" y="4438500"/>
            <a:ext cx="8911200" cy="128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GB" sz="1100">
                <a:solidFill>
                  <a:srgbClr val="8FA154"/>
                </a:solidFill>
              </a:rPr>
              <a:t>How to Get Involved</a:t>
            </a:r>
            <a:endParaRPr b="1" sz="1100">
              <a:solidFill>
                <a:srgbClr val="8FA154"/>
              </a:solidFill>
            </a:endParaRPr>
          </a:p>
          <a:p>
            <a:pPr indent="-298450" lvl="0" marL="457200" rtl="0" algn="l">
              <a:lnSpc>
                <a:spcPct val="115000"/>
              </a:lnSpc>
              <a:spcBef>
                <a:spcPts val="1200"/>
              </a:spcBef>
              <a:spcAft>
                <a:spcPts val="0"/>
              </a:spcAft>
              <a:buClr>
                <a:schemeClr val="lt1"/>
              </a:buClr>
              <a:buSzPts val="1100"/>
              <a:buChar char="●"/>
            </a:pPr>
            <a:r>
              <a:rPr b="1" lang="en-GB" sz="1100">
                <a:solidFill>
                  <a:schemeClr val="lt1"/>
                </a:solidFill>
              </a:rPr>
              <a:t>Participate in Our Seed Round:</a:t>
            </a:r>
            <a:r>
              <a:rPr lang="en-GB" sz="1100">
                <a:solidFill>
                  <a:schemeClr val="lt1"/>
                </a:solidFill>
              </a:rPr>
              <a:t> Secure equity in a pioneering Agriculture 4.0 venture.​</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GB" sz="1100">
                <a:solidFill>
                  <a:schemeClr val="lt1"/>
                </a:solidFill>
              </a:rPr>
              <a:t>Schedule a Meeting:</a:t>
            </a:r>
            <a:r>
              <a:rPr lang="en-GB" sz="1100">
                <a:solidFill>
                  <a:schemeClr val="lt1"/>
                </a:solidFill>
              </a:rPr>
              <a:t> Discuss investment terms and strategic involvement opportunities.​</a:t>
            </a:r>
            <a:endParaRPr sz="1100">
              <a:solidFill>
                <a:schemeClr val="lt1"/>
              </a:solidFill>
            </a:endParaRPr>
          </a:p>
          <a:p>
            <a:pPr indent="-298450" lvl="0" marL="457200" rtl="0" algn="l">
              <a:lnSpc>
                <a:spcPct val="115000"/>
              </a:lnSpc>
              <a:spcBef>
                <a:spcPts val="0"/>
              </a:spcBef>
              <a:spcAft>
                <a:spcPts val="0"/>
              </a:spcAft>
              <a:buClr>
                <a:schemeClr val="lt1"/>
              </a:buClr>
              <a:buSzPts val="1100"/>
              <a:buChar char="●"/>
            </a:pPr>
            <a:r>
              <a:rPr b="1" lang="en-GB" sz="1100">
                <a:solidFill>
                  <a:schemeClr val="lt1"/>
                </a:solidFill>
              </a:rPr>
              <a:t>Explore Partnership Opportunities:</a:t>
            </a:r>
            <a:r>
              <a:rPr lang="en-GB" sz="1100">
                <a:solidFill>
                  <a:schemeClr val="lt1"/>
                </a:solidFill>
              </a:rPr>
              <a:t> Collaborate as a landowner, distributor, or technology supplier to integrate into our innovative model.</a:t>
            </a:r>
            <a:endParaRPr b="1" sz="110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01" name="Shape 301"/>
        <p:cNvGrpSpPr/>
        <p:nvPr/>
      </p:nvGrpSpPr>
      <p:grpSpPr>
        <a:xfrm>
          <a:off x="0" y="0"/>
          <a:ext cx="0" cy="0"/>
          <a:chOff x="0" y="0"/>
          <a:chExt cx="0" cy="0"/>
        </a:xfrm>
      </p:grpSpPr>
      <p:sp>
        <p:nvSpPr>
          <p:cNvPr id="302" name="Google Shape;302;p44"/>
          <p:cNvSpPr txBox="1"/>
          <p:nvPr/>
        </p:nvSpPr>
        <p:spPr>
          <a:xfrm>
            <a:off x="55100" y="0"/>
            <a:ext cx="8989800" cy="1108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400"/>
              </a:spcBef>
              <a:spcAft>
                <a:spcPts val="400"/>
              </a:spcAft>
              <a:buNone/>
            </a:pPr>
            <a:r>
              <a:rPr lang="en-GB" sz="6000">
                <a:solidFill>
                  <a:schemeClr val="lt1"/>
                </a:solidFill>
                <a:latin typeface="Impact"/>
                <a:ea typeface="Impact"/>
                <a:cs typeface="Impact"/>
                <a:sym typeface="Impact"/>
              </a:rPr>
              <a:t>Thank you!</a:t>
            </a:r>
            <a:endParaRPr sz="6000">
              <a:solidFill>
                <a:schemeClr val="lt1"/>
              </a:solidFill>
              <a:latin typeface="Impact"/>
              <a:ea typeface="Impact"/>
              <a:cs typeface="Impact"/>
              <a:sym typeface="Impact"/>
            </a:endParaRPr>
          </a:p>
        </p:txBody>
      </p:sp>
      <p:sp>
        <p:nvSpPr>
          <p:cNvPr id="303" name="Google Shape;303;p44"/>
          <p:cNvSpPr txBox="1"/>
          <p:nvPr/>
        </p:nvSpPr>
        <p:spPr>
          <a:xfrm>
            <a:off x="3252350" y="1712250"/>
            <a:ext cx="2595300" cy="229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GB" sz="2400">
                <a:solidFill>
                  <a:schemeClr val="lt1"/>
                </a:solidFill>
              </a:rPr>
              <a:t>Contact Details:</a:t>
            </a:r>
            <a:endParaRPr b="1" sz="2400">
              <a:solidFill>
                <a:schemeClr val="lt1"/>
              </a:solidFill>
            </a:endParaRPr>
          </a:p>
          <a:p>
            <a:pPr indent="0" lvl="0" marL="0" rtl="0" algn="l">
              <a:lnSpc>
                <a:spcPct val="115000"/>
              </a:lnSpc>
              <a:spcBef>
                <a:spcPts val="1200"/>
              </a:spcBef>
              <a:spcAft>
                <a:spcPts val="0"/>
              </a:spcAft>
              <a:buNone/>
            </a:pPr>
            <a:r>
              <a:rPr lang="en-GB" sz="2400">
                <a:solidFill>
                  <a:schemeClr val="lt1"/>
                </a:solidFill>
              </a:rPr>
              <a:t>Reuven Farchi</a:t>
            </a:r>
            <a:endParaRPr sz="2400">
              <a:solidFill>
                <a:schemeClr val="lt1"/>
              </a:solidFill>
            </a:endParaRPr>
          </a:p>
          <a:p>
            <a:pPr indent="0" lvl="0" marL="0" rtl="0" algn="l">
              <a:lnSpc>
                <a:spcPct val="115000"/>
              </a:lnSpc>
              <a:spcBef>
                <a:spcPts val="1200"/>
              </a:spcBef>
              <a:spcAft>
                <a:spcPts val="0"/>
              </a:spcAft>
              <a:buClr>
                <a:schemeClr val="dk1"/>
              </a:buClr>
              <a:buSzPts val="1100"/>
              <a:buFont typeface="Arial"/>
              <a:buNone/>
            </a:pPr>
            <a:r>
              <a:rPr lang="en-GB" sz="2400">
                <a:solidFill>
                  <a:srgbClr val="8FA154"/>
                </a:solidFill>
              </a:rPr>
              <a:t>info@agrobots.ai</a:t>
            </a:r>
            <a:endParaRPr sz="2400">
              <a:solidFill>
                <a:srgbClr val="8FA154"/>
              </a:solidFill>
            </a:endParaRPr>
          </a:p>
          <a:p>
            <a:pPr indent="0" lvl="0" marL="0" rtl="0" algn="l">
              <a:lnSpc>
                <a:spcPct val="115000"/>
              </a:lnSpc>
              <a:spcBef>
                <a:spcPts val="1200"/>
              </a:spcBef>
              <a:spcAft>
                <a:spcPts val="1200"/>
              </a:spcAft>
              <a:buNone/>
            </a:pPr>
            <a:r>
              <a:rPr lang="en-GB" sz="2400">
                <a:solidFill>
                  <a:schemeClr val="lt1"/>
                </a:solidFill>
              </a:rPr>
              <a:t>+34 653450018</a:t>
            </a:r>
            <a:endParaRPr sz="24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1" name="Shape 111"/>
        <p:cNvGrpSpPr/>
        <p:nvPr/>
      </p:nvGrpSpPr>
      <p:grpSpPr>
        <a:xfrm>
          <a:off x="0" y="0"/>
          <a:ext cx="0" cy="0"/>
          <a:chOff x="0" y="0"/>
          <a:chExt cx="0" cy="0"/>
        </a:xfrm>
      </p:grpSpPr>
      <p:sp>
        <p:nvSpPr>
          <p:cNvPr id="112" name="Google Shape;112;p27"/>
          <p:cNvSpPr txBox="1"/>
          <p:nvPr/>
        </p:nvSpPr>
        <p:spPr>
          <a:xfrm>
            <a:off x="0" y="0"/>
            <a:ext cx="3429000" cy="1346100"/>
          </a:xfrm>
          <a:prstGeom prst="rect">
            <a:avLst/>
          </a:prstGeom>
          <a:noFill/>
          <a:ln>
            <a:noFill/>
          </a:ln>
        </p:spPr>
        <p:txBody>
          <a:bodyPr anchorCtr="0" anchor="t" bIns="95400" lIns="95400" spcFirstLastPara="1" rIns="95400" wrap="square" tIns="95400">
            <a:noAutofit/>
          </a:bodyPr>
          <a:lstStyle/>
          <a:p>
            <a:pPr indent="0" lvl="0" marL="0" marR="0" rtl="0" algn="ctr">
              <a:lnSpc>
                <a:spcPct val="115000"/>
              </a:lnSpc>
              <a:spcBef>
                <a:spcPts val="1100"/>
              </a:spcBef>
              <a:spcAft>
                <a:spcPts val="0"/>
              </a:spcAft>
              <a:buNone/>
            </a:pPr>
            <a:r>
              <a:rPr lang="en-GB" sz="2700">
                <a:solidFill>
                  <a:schemeClr val="lt1"/>
                </a:solidFill>
                <a:latin typeface="Impact"/>
                <a:ea typeface="Impact"/>
                <a:cs typeface="Impact"/>
                <a:sym typeface="Impact"/>
              </a:rPr>
              <a:t>Introducing </a:t>
            </a:r>
            <a:r>
              <a:rPr lang="en-GB" sz="4400">
                <a:solidFill>
                  <a:srgbClr val="8FA154"/>
                </a:solidFill>
                <a:latin typeface="Impact"/>
                <a:ea typeface="Impact"/>
                <a:cs typeface="Impact"/>
                <a:sym typeface="Impact"/>
              </a:rPr>
              <a:t>Agro</a:t>
            </a:r>
            <a:r>
              <a:rPr lang="en-GB" sz="4400">
                <a:solidFill>
                  <a:schemeClr val="lt1"/>
                </a:solidFill>
                <a:latin typeface="Impact"/>
                <a:ea typeface="Impact"/>
                <a:cs typeface="Impact"/>
                <a:sym typeface="Impact"/>
              </a:rPr>
              <a:t>bots</a:t>
            </a:r>
            <a:endParaRPr sz="4400">
              <a:solidFill>
                <a:schemeClr val="lt1"/>
              </a:solidFill>
              <a:latin typeface="Impact"/>
              <a:ea typeface="Impact"/>
              <a:cs typeface="Impact"/>
              <a:sym typeface="Impact"/>
            </a:endParaRPr>
          </a:p>
          <a:p>
            <a:pPr indent="0" lvl="0" marL="0" rtl="0" algn="l">
              <a:spcBef>
                <a:spcPts val="1100"/>
              </a:spcBef>
              <a:spcAft>
                <a:spcPts val="0"/>
              </a:spcAft>
              <a:buNone/>
            </a:pPr>
            <a:r>
              <a:t/>
            </a:r>
            <a:endParaRPr sz="4400">
              <a:solidFill>
                <a:schemeClr val="lt1"/>
              </a:solidFill>
              <a:latin typeface="Impact"/>
              <a:ea typeface="Impact"/>
              <a:cs typeface="Impact"/>
              <a:sym typeface="Impact"/>
            </a:endParaRPr>
          </a:p>
        </p:txBody>
      </p:sp>
      <p:sp>
        <p:nvSpPr>
          <p:cNvPr id="113" name="Google Shape;113;p27"/>
          <p:cNvSpPr txBox="1"/>
          <p:nvPr/>
        </p:nvSpPr>
        <p:spPr>
          <a:xfrm>
            <a:off x="346125" y="1746750"/>
            <a:ext cx="3000000" cy="3656100"/>
          </a:xfrm>
          <a:prstGeom prst="rect">
            <a:avLst/>
          </a:prstGeom>
          <a:noFill/>
          <a:ln>
            <a:noFill/>
          </a:ln>
        </p:spPr>
        <p:txBody>
          <a:bodyPr anchorCtr="0" anchor="t" bIns="95400" lIns="95400" spcFirstLastPara="1" rIns="95400" wrap="square" tIns="95400">
            <a:spAutoFit/>
          </a:bodyPr>
          <a:lstStyle/>
          <a:p>
            <a:pPr indent="0" lvl="0" marL="0" rtl="0" algn="l">
              <a:spcBef>
                <a:spcPts val="0"/>
              </a:spcBef>
              <a:spcAft>
                <a:spcPts val="0"/>
              </a:spcAft>
              <a:buNone/>
            </a:pPr>
            <a:r>
              <a:rPr lang="en-GB" sz="1500">
                <a:solidFill>
                  <a:schemeClr val="lt1"/>
                </a:solidFill>
              </a:rPr>
              <a:t>Agrobots envisions a new paradigm for agriculture—one where we produce and deliver food in a cleaner, more efficient way, using modular robotics and advanced AI to nurture the land instead of depleting it.</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rPr lang="en-GB" sz="1500">
                <a:solidFill>
                  <a:schemeClr val="lt1"/>
                </a:solidFill>
              </a:rPr>
              <a:t>Our unified terrain management platform, Land OS, powers a complete service that makes land sustainably productive—delivering fresher, greener, and more profitable outputs for all stakeholders.</a:t>
            </a:r>
            <a:endParaRPr sz="1500">
              <a:solidFill>
                <a:schemeClr val="lt1"/>
              </a:solidFill>
            </a:endParaRPr>
          </a:p>
        </p:txBody>
      </p:sp>
      <p:pic>
        <p:nvPicPr>
          <p:cNvPr id="114" name="Google Shape;114;p27"/>
          <p:cNvPicPr preferRelativeResize="0"/>
          <p:nvPr/>
        </p:nvPicPr>
        <p:blipFill>
          <a:blip r:embed="rId3">
            <a:alphaModFix/>
          </a:blip>
          <a:stretch>
            <a:fillRect/>
          </a:stretch>
        </p:blipFill>
        <p:spPr>
          <a:xfrm>
            <a:off x="3429000" y="0"/>
            <a:ext cx="5715000" cy="5715000"/>
          </a:xfrm>
          <a:prstGeom prst="rect">
            <a:avLst/>
          </a:prstGeom>
          <a:noFill/>
          <a:ln>
            <a:noFill/>
          </a:ln>
        </p:spPr>
      </p:pic>
      <p:pic>
        <p:nvPicPr>
          <p:cNvPr id="115" name="Google Shape;115;p27" title="single_flower_logo.png"/>
          <p:cNvPicPr preferRelativeResize="0"/>
          <p:nvPr/>
        </p:nvPicPr>
        <p:blipFill>
          <a:blip r:embed="rId4">
            <a:alphaModFix/>
          </a:blip>
          <a:stretch>
            <a:fillRect/>
          </a:stretch>
        </p:blipFill>
        <p:spPr>
          <a:xfrm>
            <a:off x="1556334" y="1430425"/>
            <a:ext cx="316325" cy="316325"/>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9" name="Shape 119"/>
        <p:cNvGrpSpPr/>
        <p:nvPr/>
      </p:nvGrpSpPr>
      <p:grpSpPr>
        <a:xfrm>
          <a:off x="0" y="0"/>
          <a:ext cx="0" cy="0"/>
          <a:chOff x="0" y="0"/>
          <a:chExt cx="0" cy="0"/>
        </a:xfrm>
      </p:grpSpPr>
      <p:pic>
        <p:nvPicPr>
          <p:cNvPr id="120" name="Google Shape;120;p28"/>
          <p:cNvPicPr preferRelativeResize="0"/>
          <p:nvPr/>
        </p:nvPicPr>
        <p:blipFill rotWithShape="1">
          <a:blip r:embed="rId3">
            <a:alphaModFix/>
          </a:blip>
          <a:srcRect b="0" l="0" r="0" t="25964"/>
          <a:stretch/>
        </p:blipFill>
        <p:spPr>
          <a:xfrm>
            <a:off x="0" y="1233225"/>
            <a:ext cx="9144000" cy="4481776"/>
          </a:xfrm>
          <a:prstGeom prst="rect">
            <a:avLst/>
          </a:prstGeom>
          <a:noFill/>
          <a:ln>
            <a:noFill/>
          </a:ln>
        </p:spPr>
      </p:pic>
      <p:sp>
        <p:nvSpPr>
          <p:cNvPr id="121" name="Google Shape;121;p28"/>
          <p:cNvSpPr/>
          <p:nvPr/>
        </p:nvSpPr>
        <p:spPr>
          <a:xfrm>
            <a:off x="860850" y="2792175"/>
            <a:ext cx="7422300" cy="1166700"/>
          </a:xfrm>
          <a:prstGeom prst="roundRect">
            <a:avLst>
              <a:gd fmla="val 16667" name="adj"/>
            </a:avLst>
          </a:prstGeom>
          <a:solidFill>
            <a:srgbClr val="000000"/>
          </a:solidFill>
          <a:ln cap="flat" cmpd="sng" w="9525">
            <a:solidFill>
              <a:schemeClr val="dk2"/>
            </a:solidFill>
            <a:prstDash val="solid"/>
            <a:round/>
            <a:headEnd len="sm" w="sm" type="none"/>
            <a:tailEnd len="sm" w="sm" type="none"/>
          </a:ln>
        </p:spPr>
        <p:txBody>
          <a:bodyPr anchorCtr="0" anchor="ctr" bIns="95400" lIns="95400" spcFirstLastPara="1" rIns="95400" wrap="square" tIns="95400">
            <a:noAutofit/>
          </a:bodyPr>
          <a:lstStyle/>
          <a:p>
            <a:pPr indent="0" lvl="0" marL="0" rtl="0" algn="l">
              <a:lnSpc>
                <a:spcPct val="115000"/>
              </a:lnSpc>
              <a:spcBef>
                <a:spcPts val="1200"/>
              </a:spcBef>
              <a:spcAft>
                <a:spcPts val="1200"/>
              </a:spcAft>
              <a:buNone/>
            </a:pPr>
            <a:r>
              <a:rPr b="1" lang="en-GB" sz="1200">
                <a:solidFill>
                  <a:schemeClr val="lt1"/>
                </a:solidFill>
              </a:rPr>
              <a:t>Reduce Ecological Impact</a:t>
            </a:r>
            <a:br>
              <a:rPr b="1" lang="en-GB" sz="1200">
                <a:solidFill>
                  <a:schemeClr val="lt1"/>
                </a:solidFill>
              </a:rPr>
            </a:br>
            <a:r>
              <a:rPr lang="en-GB" sz="1200">
                <a:solidFill>
                  <a:schemeClr val="lt1"/>
                </a:solidFill>
              </a:rPr>
              <a:t>A growing population, coupled with rising standards of living, demands more resources than the current industrial paradigm can sustain without long-term damage to our biosphere. Fertile soil erodes, water tables decline, and chemical inputs pollute rivers and aquifers. We need methods that cut resource use and preserve ecosystems.</a:t>
            </a:r>
            <a:endParaRPr sz="1500"/>
          </a:p>
        </p:txBody>
      </p:sp>
      <p:sp>
        <p:nvSpPr>
          <p:cNvPr id="122" name="Google Shape;122;p28"/>
          <p:cNvSpPr/>
          <p:nvPr/>
        </p:nvSpPr>
        <p:spPr>
          <a:xfrm>
            <a:off x="1301500" y="4348225"/>
            <a:ext cx="7584900" cy="116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5400" lIns="95400" spcFirstLastPara="1" rIns="95400" wrap="square" tIns="95400">
            <a:noAutofit/>
          </a:bodyPr>
          <a:lstStyle/>
          <a:p>
            <a:pPr indent="0" lvl="0" marL="0" rtl="0" algn="l">
              <a:lnSpc>
                <a:spcPct val="115000"/>
              </a:lnSpc>
              <a:spcBef>
                <a:spcPts val="1200"/>
              </a:spcBef>
              <a:spcAft>
                <a:spcPts val="1200"/>
              </a:spcAft>
              <a:buNone/>
            </a:pPr>
            <a:r>
              <a:rPr b="1" lang="en-GB" sz="1200">
                <a:solidFill>
                  <a:schemeClr val="lt1"/>
                </a:solidFill>
              </a:rPr>
              <a:t>Adopt an Integrative Paradigm</a:t>
            </a:r>
            <a:br>
              <a:rPr b="1" lang="en-GB" sz="1200">
                <a:solidFill>
                  <a:schemeClr val="lt1"/>
                </a:solidFill>
              </a:rPr>
            </a:br>
            <a:r>
              <a:rPr lang="en-GB" sz="1200">
                <a:solidFill>
                  <a:schemeClr val="lt1"/>
                </a:solidFill>
              </a:rPr>
              <a:t>In conventional agriculture, living organisms are viewed primarily as market products, rather than vital players in a shared environment. We envision a new approach in which crops, livestock, and microorganisms interact naturally in healthy, well-designed habitats. By recognizing each species’ inherent role, we can raise food in settings that foster both abundance and ecological balance.</a:t>
            </a:r>
            <a:endParaRPr sz="1500"/>
          </a:p>
        </p:txBody>
      </p:sp>
      <p:sp>
        <p:nvSpPr>
          <p:cNvPr id="123" name="Google Shape;123;p28"/>
          <p:cNvSpPr txBox="1"/>
          <p:nvPr/>
        </p:nvSpPr>
        <p:spPr>
          <a:xfrm>
            <a:off x="300100" y="100000"/>
            <a:ext cx="8586300" cy="739200"/>
          </a:xfrm>
          <a:prstGeom prst="rect">
            <a:avLst/>
          </a:prstGeom>
          <a:noFill/>
          <a:ln>
            <a:noFill/>
          </a:ln>
        </p:spPr>
        <p:txBody>
          <a:bodyPr anchorCtr="0" anchor="t" bIns="95400" lIns="95400" spcFirstLastPara="1" rIns="95400" wrap="square" tIns="95400">
            <a:noAutofit/>
          </a:bodyPr>
          <a:lstStyle/>
          <a:p>
            <a:pPr indent="0" lvl="0" marL="0" marR="0" rtl="0" algn="ctr">
              <a:lnSpc>
                <a:spcPct val="115000"/>
              </a:lnSpc>
              <a:spcBef>
                <a:spcPts val="0"/>
              </a:spcBef>
              <a:spcAft>
                <a:spcPts val="0"/>
              </a:spcAft>
              <a:buNone/>
            </a:pPr>
            <a:r>
              <a:rPr lang="en-GB" sz="3600">
                <a:solidFill>
                  <a:schemeClr val="lt1"/>
                </a:solidFill>
                <a:latin typeface="Impact"/>
                <a:ea typeface="Impact"/>
                <a:cs typeface="Impact"/>
                <a:sym typeface="Impact"/>
              </a:rPr>
              <a:t>Challenges of 21st century </a:t>
            </a:r>
            <a:r>
              <a:rPr lang="en-GB" sz="3600">
                <a:solidFill>
                  <a:srgbClr val="8FA154"/>
                </a:solidFill>
                <a:latin typeface="Impact"/>
                <a:ea typeface="Impact"/>
                <a:cs typeface="Impact"/>
                <a:sym typeface="Impact"/>
              </a:rPr>
              <a:t>agriculture</a:t>
            </a:r>
            <a:endParaRPr sz="3600">
              <a:solidFill>
                <a:srgbClr val="8FA154"/>
              </a:solidFill>
              <a:latin typeface="Impact"/>
              <a:ea typeface="Impact"/>
              <a:cs typeface="Impact"/>
              <a:sym typeface="Impact"/>
            </a:endParaRPr>
          </a:p>
        </p:txBody>
      </p:sp>
      <p:sp>
        <p:nvSpPr>
          <p:cNvPr id="124" name="Google Shape;124;p28"/>
          <p:cNvSpPr/>
          <p:nvPr/>
        </p:nvSpPr>
        <p:spPr>
          <a:xfrm>
            <a:off x="253900" y="1377825"/>
            <a:ext cx="6783900" cy="1166700"/>
          </a:xfrm>
          <a:prstGeom prst="roundRect">
            <a:avLst>
              <a:gd fmla="val 16667" name="adj"/>
            </a:avLst>
          </a:prstGeom>
          <a:solidFill>
            <a:schemeClr val="dk1"/>
          </a:solidFill>
          <a:ln cap="flat" cmpd="sng" w="9525">
            <a:solidFill>
              <a:schemeClr val="dk2"/>
            </a:solidFill>
            <a:prstDash val="solid"/>
            <a:round/>
            <a:headEnd len="sm" w="sm" type="none"/>
            <a:tailEnd len="sm" w="sm" type="none"/>
          </a:ln>
        </p:spPr>
        <p:txBody>
          <a:bodyPr anchorCtr="0" anchor="ctr" bIns="95400" lIns="95400" spcFirstLastPara="1" rIns="95400" wrap="square" tIns="95400">
            <a:noAutofit/>
          </a:bodyPr>
          <a:lstStyle/>
          <a:p>
            <a:pPr indent="0" lvl="0" marL="0" rtl="0" algn="l">
              <a:lnSpc>
                <a:spcPct val="115000"/>
              </a:lnSpc>
              <a:spcBef>
                <a:spcPts val="1200"/>
              </a:spcBef>
              <a:spcAft>
                <a:spcPts val="1200"/>
              </a:spcAft>
              <a:buNone/>
            </a:pPr>
            <a:r>
              <a:rPr b="1" lang="en-GB" sz="1200">
                <a:solidFill>
                  <a:schemeClr val="lt1"/>
                </a:solidFill>
              </a:rPr>
              <a:t>Increase Food Security</a:t>
            </a:r>
            <a:br>
              <a:rPr b="1" lang="en-GB" sz="1200">
                <a:solidFill>
                  <a:schemeClr val="lt1"/>
                </a:solidFill>
              </a:rPr>
            </a:br>
            <a:r>
              <a:rPr lang="en-GB" sz="1200">
                <a:solidFill>
                  <a:schemeClr val="lt1"/>
                </a:solidFill>
              </a:rPr>
              <a:t>Today, more food is generated than our current population requires, yet it fails to reach many who need it most. Thousands of tons go to waste after being transported across vast distances. By producing what is consumed locally at each site—using AI and expert guidance to create robust, proactive farms—we can make food supplies more reliable and more equitable.</a:t>
            </a:r>
            <a:endParaRPr sz="1500"/>
          </a:p>
        </p:txBody>
      </p:sp>
      <p:sp>
        <p:nvSpPr>
          <p:cNvPr id="125" name="Google Shape;125;p28"/>
          <p:cNvSpPr txBox="1"/>
          <p:nvPr/>
        </p:nvSpPr>
        <p:spPr>
          <a:xfrm>
            <a:off x="1685088" y="706575"/>
            <a:ext cx="5997600" cy="423600"/>
          </a:xfrm>
          <a:prstGeom prst="rect">
            <a:avLst/>
          </a:prstGeom>
          <a:noFill/>
          <a:ln>
            <a:noFill/>
          </a:ln>
        </p:spPr>
        <p:txBody>
          <a:bodyPr anchorCtr="0" anchor="t" bIns="95400" lIns="95400" spcFirstLastPara="1" rIns="95400" wrap="square" tIns="95400">
            <a:spAutoFit/>
          </a:bodyPr>
          <a:lstStyle/>
          <a:p>
            <a:pPr indent="0" lvl="0" marL="0" rtl="0" algn="l">
              <a:lnSpc>
                <a:spcPct val="115000"/>
              </a:lnSpc>
              <a:spcBef>
                <a:spcPts val="0"/>
              </a:spcBef>
              <a:spcAft>
                <a:spcPts val="1100"/>
              </a:spcAft>
              <a:buNone/>
            </a:pPr>
            <a:r>
              <a:rPr b="1" lang="en-GB" sz="1500">
                <a:solidFill>
                  <a:srgbClr val="D9D9D9"/>
                </a:solidFill>
              </a:rPr>
              <a:t>To secure the future, agriculture must pursue these objectives:</a:t>
            </a:r>
            <a:endParaRPr sz="1200">
              <a:solidFill>
                <a:schemeClr val="lt1"/>
              </a:solidFill>
            </a:endParaRPr>
          </a:p>
        </p:txBody>
      </p:sp>
      <p:pic>
        <p:nvPicPr>
          <p:cNvPr id="126" name="Google Shape;126;p28" title="single_flower_logo.png"/>
          <p:cNvPicPr preferRelativeResize="0"/>
          <p:nvPr/>
        </p:nvPicPr>
        <p:blipFill>
          <a:blip r:embed="rId4">
            <a:alphaModFix/>
          </a:blip>
          <a:stretch>
            <a:fillRect/>
          </a:stretch>
        </p:blipFill>
        <p:spPr>
          <a:xfrm>
            <a:off x="300092" y="199600"/>
            <a:ext cx="540000" cy="540000"/>
          </a:xfrm>
          <a:prstGeom prst="rect">
            <a:avLst/>
          </a:prstGeom>
          <a:noFill/>
          <a:ln>
            <a:noFill/>
          </a:ln>
          <a:effectLst>
            <a:outerShdw blurRad="57150" rotWithShape="0" algn="bl" dir="5400000" dist="19050">
              <a:srgbClr val="FFFFFF">
                <a:alpha val="50000"/>
              </a:srgbClr>
            </a:outerShdw>
          </a:effectLst>
        </p:spPr>
      </p:pic>
      <p:pic>
        <p:nvPicPr>
          <p:cNvPr id="127" name="Google Shape;127;p28" title="single_flower_logo.png"/>
          <p:cNvPicPr preferRelativeResize="0"/>
          <p:nvPr/>
        </p:nvPicPr>
        <p:blipFill>
          <a:blip r:embed="rId4">
            <a:alphaModFix/>
          </a:blip>
          <a:stretch>
            <a:fillRect/>
          </a:stretch>
        </p:blipFill>
        <p:spPr>
          <a:xfrm>
            <a:off x="8332342" y="199600"/>
            <a:ext cx="540000" cy="540000"/>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1" name="Shape 131"/>
        <p:cNvGrpSpPr/>
        <p:nvPr/>
      </p:nvGrpSpPr>
      <p:grpSpPr>
        <a:xfrm>
          <a:off x="0" y="0"/>
          <a:ext cx="0" cy="0"/>
          <a:chOff x="0" y="0"/>
          <a:chExt cx="0" cy="0"/>
        </a:xfrm>
      </p:grpSpPr>
      <p:pic>
        <p:nvPicPr>
          <p:cNvPr id="132" name="Google Shape;132;p29"/>
          <p:cNvPicPr preferRelativeResize="0"/>
          <p:nvPr/>
        </p:nvPicPr>
        <p:blipFill>
          <a:blip r:embed="rId3">
            <a:alphaModFix/>
          </a:blip>
          <a:stretch>
            <a:fillRect/>
          </a:stretch>
        </p:blipFill>
        <p:spPr>
          <a:xfrm>
            <a:off x="0" y="0"/>
            <a:ext cx="5715000" cy="5715000"/>
          </a:xfrm>
          <a:prstGeom prst="rect">
            <a:avLst/>
          </a:prstGeom>
          <a:noFill/>
          <a:ln>
            <a:noFill/>
          </a:ln>
        </p:spPr>
      </p:pic>
      <p:sp>
        <p:nvSpPr>
          <p:cNvPr id="133" name="Google Shape;133;p29"/>
          <p:cNvSpPr txBox="1"/>
          <p:nvPr/>
        </p:nvSpPr>
        <p:spPr>
          <a:xfrm>
            <a:off x="5354400" y="47111"/>
            <a:ext cx="3681900" cy="783900"/>
          </a:xfrm>
          <a:prstGeom prst="rect">
            <a:avLst/>
          </a:prstGeom>
          <a:noFill/>
          <a:ln>
            <a:noFill/>
          </a:ln>
        </p:spPr>
        <p:txBody>
          <a:bodyPr anchorCtr="0" anchor="t" bIns="95400" lIns="95400" spcFirstLastPara="1" rIns="95400" wrap="square" tIns="95400">
            <a:noAutofit/>
          </a:bodyPr>
          <a:lstStyle/>
          <a:p>
            <a:pPr indent="0" lvl="0" marL="0" marR="0" rtl="0" algn="ctr">
              <a:lnSpc>
                <a:spcPct val="115000"/>
              </a:lnSpc>
              <a:spcBef>
                <a:spcPts val="0"/>
              </a:spcBef>
              <a:spcAft>
                <a:spcPts val="1100"/>
              </a:spcAft>
              <a:buNone/>
            </a:pPr>
            <a:r>
              <a:rPr lang="en-GB" sz="4400">
                <a:solidFill>
                  <a:schemeClr val="lt1"/>
                </a:solidFill>
                <a:latin typeface="Impact"/>
                <a:ea typeface="Impact"/>
                <a:cs typeface="Impact"/>
                <a:sym typeface="Impact"/>
              </a:rPr>
              <a:t>Bioromes</a:t>
            </a:r>
            <a:endParaRPr sz="1900">
              <a:solidFill>
                <a:schemeClr val="dk2"/>
              </a:solidFill>
            </a:endParaRPr>
          </a:p>
        </p:txBody>
      </p:sp>
      <p:sp>
        <p:nvSpPr>
          <p:cNvPr id="134" name="Google Shape;134;p29"/>
          <p:cNvSpPr txBox="1"/>
          <p:nvPr/>
        </p:nvSpPr>
        <p:spPr>
          <a:xfrm>
            <a:off x="5540225" y="976111"/>
            <a:ext cx="3294300" cy="821400"/>
          </a:xfrm>
          <a:prstGeom prst="rect">
            <a:avLst/>
          </a:prstGeom>
          <a:noFill/>
          <a:ln>
            <a:noFill/>
          </a:ln>
        </p:spPr>
        <p:txBody>
          <a:bodyPr anchorCtr="0" anchor="t" bIns="95400" lIns="95400" spcFirstLastPara="1" rIns="95400" wrap="square" tIns="95400">
            <a:spAutoFit/>
          </a:bodyPr>
          <a:lstStyle/>
          <a:p>
            <a:pPr indent="0" lvl="0" marL="0" rtl="0" algn="ctr">
              <a:lnSpc>
                <a:spcPct val="115000"/>
              </a:lnSpc>
              <a:spcBef>
                <a:spcPts val="0"/>
              </a:spcBef>
              <a:spcAft>
                <a:spcPts val="1100"/>
              </a:spcAft>
              <a:buNone/>
            </a:pPr>
            <a:r>
              <a:rPr lang="en-GB" sz="1900">
                <a:solidFill>
                  <a:srgbClr val="8FA154"/>
                </a:solidFill>
                <a:latin typeface="Impact"/>
                <a:ea typeface="Impact"/>
                <a:cs typeface="Impact"/>
                <a:sym typeface="Impact"/>
              </a:rPr>
              <a:t>Bio-Robotic Modular Ecosystems</a:t>
            </a:r>
            <a:endParaRPr sz="1900">
              <a:solidFill>
                <a:srgbClr val="8FA154"/>
              </a:solidFill>
              <a:latin typeface="Impact"/>
              <a:ea typeface="Impact"/>
              <a:cs typeface="Impact"/>
              <a:sym typeface="Impact"/>
            </a:endParaRPr>
          </a:p>
        </p:txBody>
      </p:sp>
      <p:sp>
        <p:nvSpPr>
          <p:cNvPr id="135" name="Google Shape;135;p29"/>
          <p:cNvSpPr txBox="1"/>
          <p:nvPr/>
        </p:nvSpPr>
        <p:spPr>
          <a:xfrm>
            <a:off x="5834525" y="1994389"/>
            <a:ext cx="3000000" cy="3332700"/>
          </a:xfrm>
          <a:prstGeom prst="rect">
            <a:avLst/>
          </a:prstGeom>
          <a:noFill/>
          <a:ln>
            <a:noFill/>
          </a:ln>
        </p:spPr>
        <p:txBody>
          <a:bodyPr anchorCtr="0" anchor="t" bIns="95400" lIns="95400" spcFirstLastPara="1" rIns="95400" wrap="square" tIns="95400">
            <a:spAutoFit/>
          </a:bodyPr>
          <a:lstStyle/>
          <a:p>
            <a:pPr indent="0" lvl="0" marL="0" rtl="0" algn="just">
              <a:spcBef>
                <a:spcPts val="0"/>
              </a:spcBef>
              <a:spcAft>
                <a:spcPts val="0"/>
              </a:spcAft>
              <a:buNone/>
            </a:pPr>
            <a:r>
              <a:rPr lang="en-GB" sz="1200">
                <a:solidFill>
                  <a:schemeClr val="lt1"/>
                </a:solidFill>
              </a:rPr>
              <a:t>A biorome combines nature’s inherent diversity with modern data intelligence. Instead of pushing single crops through massive machinery, we deploy multiple simple robotic modules that each perform a single task—seeding, harvesting, transport, or monitoring.</a:t>
            </a:r>
            <a:endParaRPr sz="1200">
              <a:solidFill>
                <a:schemeClr val="lt1"/>
              </a:solidFill>
            </a:endParaRPr>
          </a:p>
          <a:p>
            <a:pPr indent="0" lvl="0" marL="0" rtl="0" algn="just">
              <a:spcBef>
                <a:spcPts val="0"/>
              </a:spcBef>
              <a:spcAft>
                <a:spcPts val="0"/>
              </a:spcAft>
              <a:buNone/>
            </a:pPr>
            <a:r>
              <a:t/>
            </a:r>
            <a:endParaRPr sz="1200">
              <a:solidFill>
                <a:schemeClr val="lt1"/>
              </a:solidFill>
            </a:endParaRPr>
          </a:p>
          <a:p>
            <a:pPr indent="0" lvl="0" marL="0" rtl="0" algn="just">
              <a:spcBef>
                <a:spcPts val="0"/>
              </a:spcBef>
              <a:spcAft>
                <a:spcPts val="0"/>
              </a:spcAft>
              <a:buNone/>
            </a:pPr>
            <a:r>
              <a:rPr b="1" lang="en-GB" sz="1200">
                <a:solidFill>
                  <a:schemeClr val="lt1"/>
                </a:solidFill>
              </a:rPr>
              <a:t>Land OS</a:t>
            </a:r>
            <a:r>
              <a:rPr lang="en-GB" sz="1200">
                <a:solidFill>
                  <a:schemeClr val="lt1"/>
                </a:solidFill>
              </a:rPr>
              <a:t> coordinates these modules using real-time sensor data and predictive AI, designing and managing a living system that continuously adapts to local conditions. Within each biorome, plants, animals, and microbes are carefully balanced—so chemical inputs drop dramatically, and the land becomes self-optimizing.</a:t>
            </a:r>
            <a:endParaRPr sz="1200">
              <a:solidFill>
                <a:schemeClr val="lt1"/>
              </a:solidFill>
            </a:endParaRPr>
          </a:p>
        </p:txBody>
      </p:sp>
      <p:pic>
        <p:nvPicPr>
          <p:cNvPr id="136" name="Google Shape;136;p29" title="single_flower_logo.png"/>
          <p:cNvPicPr preferRelativeResize="0"/>
          <p:nvPr/>
        </p:nvPicPr>
        <p:blipFill>
          <a:blip r:embed="rId4">
            <a:alphaModFix/>
          </a:blip>
          <a:stretch>
            <a:fillRect/>
          </a:stretch>
        </p:blipFill>
        <p:spPr>
          <a:xfrm>
            <a:off x="8444192" y="169050"/>
            <a:ext cx="540000" cy="540000"/>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0" name="Shape 140"/>
        <p:cNvGrpSpPr/>
        <p:nvPr/>
      </p:nvGrpSpPr>
      <p:grpSpPr>
        <a:xfrm>
          <a:off x="0" y="0"/>
          <a:ext cx="0" cy="0"/>
          <a:chOff x="0" y="0"/>
          <a:chExt cx="0" cy="0"/>
        </a:xfrm>
      </p:grpSpPr>
      <p:sp>
        <p:nvSpPr>
          <p:cNvPr id="141" name="Google Shape;141;p30"/>
          <p:cNvSpPr txBox="1"/>
          <p:nvPr/>
        </p:nvSpPr>
        <p:spPr>
          <a:xfrm>
            <a:off x="90000" y="100000"/>
            <a:ext cx="8964000" cy="783900"/>
          </a:xfrm>
          <a:prstGeom prst="rect">
            <a:avLst/>
          </a:prstGeom>
          <a:noFill/>
          <a:ln>
            <a:noFill/>
          </a:ln>
        </p:spPr>
        <p:txBody>
          <a:bodyPr anchorCtr="0" anchor="t" bIns="95400" lIns="95400" spcFirstLastPara="1" rIns="95400" wrap="square" tIns="95400">
            <a:noAutofit/>
          </a:bodyPr>
          <a:lstStyle/>
          <a:p>
            <a:pPr indent="0" lvl="0" marL="0" marR="0" rtl="0" algn="ctr">
              <a:lnSpc>
                <a:spcPct val="115000"/>
              </a:lnSpc>
              <a:spcBef>
                <a:spcPts val="0"/>
              </a:spcBef>
              <a:spcAft>
                <a:spcPts val="1100"/>
              </a:spcAft>
              <a:buNone/>
            </a:pPr>
            <a:r>
              <a:rPr lang="en-GB" sz="4000">
                <a:solidFill>
                  <a:schemeClr val="lt1"/>
                </a:solidFill>
                <a:latin typeface="Impact"/>
                <a:ea typeface="Impact"/>
                <a:cs typeface="Impact"/>
                <a:sym typeface="Impact"/>
              </a:rPr>
              <a:t>How to </a:t>
            </a:r>
            <a:r>
              <a:rPr lang="en-GB" sz="4000">
                <a:solidFill>
                  <a:srgbClr val="8FA154"/>
                </a:solidFill>
                <a:latin typeface="Impact"/>
                <a:ea typeface="Impact"/>
                <a:cs typeface="Impact"/>
                <a:sym typeface="Impact"/>
              </a:rPr>
              <a:t>bioromize</a:t>
            </a:r>
            <a:r>
              <a:rPr lang="en-GB" sz="4000">
                <a:solidFill>
                  <a:schemeClr val="lt1"/>
                </a:solidFill>
                <a:latin typeface="Impact"/>
                <a:ea typeface="Impact"/>
                <a:cs typeface="Impact"/>
                <a:sym typeface="Impact"/>
              </a:rPr>
              <a:t> a terrain</a:t>
            </a:r>
            <a:endParaRPr sz="1500">
              <a:solidFill>
                <a:schemeClr val="dk2"/>
              </a:solidFill>
            </a:endParaRPr>
          </a:p>
        </p:txBody>
      </p:sp>
      <p:sp>
        <p:nvSpPr>
          <p:cNvPr id="142" name="Google Shape;142;p30"/>
          <p:cNvSpPr/>
          <p:nvPr/>
        </p:nvSpPr>
        <p:spPr>
          <a:xfrm>
            <a:off x="90000" y="2293284"/>
            <a:ext cx="2880000" cy="3057900"/>
          </a:xfrm>
          <a:prstGeom prst="roundRect">
            <a:avLst>
              <a:gd fmla="val 16667" name="adj"/>
            </a:avLst>
          </a:prstGeom>
          <a:solidFill>
            <a:srgbClr val="000000">
              <a:alpha val="70250"/>
            </a:srgbClr>
          </a:solidFill>
          <a:ln cap="flat" cmpd="sng" w="9525">
            <a:solidFill>
              <a:schemeClr val="dk2"/>
            </a:solidFill>
            <a:prstDash val="solid"/>
            <a:round/>
            <a:headEnd len="sm" w="sm" type="none"/>
            <a:tailEnd len="sm" w="sm" type="none"/>
          </a:ln>
        </p:spPr>
        <p:txBody>
          <a:bodyPr anchorCtr="0" anchor="ctr" bIns="95400" lIns="95400" spcFirstLastPara="1" rIns="95400" wrap="square" tIns="93925">
            <a:noAutofit/>
          </a:bodyPr>
          <a:lstStyle/>
          <a:p>
            <a:pPr indent="0" lvl="0" marL="0" rtl="0" algn="l">
              <a:spcBef>
                <a:spcPts val="0"/>
              </a:spcBef>
              <a:spcAft>
                <a:spcPts val="0"/>
              </a:spcAft>
              <a:buNone/>
            </a:pPr>
            <a:r>
              <a:rPr lang="en-GB" sz="1600">
                <a:solidFill>
                  <a:schemeClr val="lt1"/>
                </a:solidFill>
                <a:latin typeface="Impact"/>
                <a:ea typeface="Impact"/>
                <a:cs typeface="Impact"/>
                <a:sym typeface="Impact"/>
              </a:rPr>
              <a:t>1. </a:t>
            </a:r>
            <a:r>
              <a:rPr lang="en-GB" sz="1600">
                <a:solidFill>
                  <a:srgbClr val="8FA154"/>
                </a:solidFill>
                <a:latin typeface="Impact"/>
                <a:ea typeface="Impact"/>
                <a:cs typeface="Impact"/>
                <a:sym typeface="Impact"/>
              </a:rPr>
              <a:t>Design</a:t>
            </a:r>
            <a:endParaRPr sz="1600">
              <a:solidFill>
                <a:srgbClr val="8FA154"/>
              </a:solidFill>
              <a:latin typeface="Impact"/>
              <a:ea typeface="Impact"/>
              <a:cs typeface="Impact"/>
              <a:sym typeface="Impact"/>
            </a:endParaRPr>
          </a:p>
          <a:p>
            <a:pPr indent="0" lvl="0" marL="0" rtl="0" algn="l">
              <a:spcBef>
                <a:spcPts val="0"/>
              </a:spcBef>
              <a:spcAft>
                <a:spcPts val="0"/>
              </a:spcAft>
              <a:buNone/>
            </a:pPr>
            <a:r>
              <a:rPr lang="en-GB" sz="1500">
                <a:solidFill>
                  <a:schemeClr val="lt1"/>
                </a:solidFill>
              </a:rPr>
              <a:t>Our expert Ecosystem Engineers study the terrain and use our powerful Artificial Intelligence platform to design the perfect productive ecosystem for the farm's plants and animals.</a:t>
            </a:r>
            <a:endParaRPr sz="1500">
              <a:solidFill>
                <a:schemeClr val="lt1"/>
              </a:solidFill>
            </a:endParaRPr>
          </a:p>
          <a:p>
            <a:pPr indent="0" lvl="0" marL="0" rtl="0" algn="ctr">
              <a:spcBef>
                <a:spcPts val="0"/>
              </a:spcBef>
              <a:spcAft>
                <a:spcPts val="0"/>
              </a:spcAft>
              <a:buNone/>
            </a:pPr>
            <a:r>
              <a:t/>
            </a:r>
            <a:endParaRPr sz="1600">
              <a:latin typeface="Impact"/>
              <a:ea typeface="Impact"/>
              <a:cs typeface="Impact"/>
              <a:sym typeface="Impact"/>
            </a:endParaRPr>
          </a:p>
        </p:txBody>
      </p:sp>
      <p:sp>
        <p:nvSpPr>
          <p:cNvPr id="143" name="Google Shape;143;p30"/>
          <p:cNvSpPr/>
          <p:nvPr/>
        </p:nvSpPr>
        <p:spPr>
          <a:xfrm>
            <a:off x="6174000" y="2293284"/>
            <a:ext cx="2880000" cy="3162900"/>
          </a:xfrm>
          <a:prstGeom prst="roundRect">
            <a:avLst>
              <a:gd fmla="val 16667" name="adj"/>
            </a:avLst>
          </a:prstGeom>
          <a:solidFill>
            <a:srgbClr val="000000">
              <a:alpha val="70250"/>
            </a:srgbClr>
          </a:solidFill>
          <a:ln cap="flat" cmpd="sng" w="9525">
            <a:solidFill>
              <a:schemeClr val="dk2"/>
            </a:solidFill>
            <a:prstDash val="solid"/>
            <a:round/>
            <a:headEnd len="sm" w="sm" type="none"/>
            <a:tailEnd len="sm" w="sm" type="none"/>
          </a:ln>
        </p:spPr>
        <p:txBody>
          <a:bodyPr anchorCtr="0" anchor="ctr" bIns="95400" lIns="95400" spcFirstLastPara="1" rIns="95400" wrap="square" tIns="93925">
            <a:noAutofit/>
          </a:bodyPr>
          <a:lstStyle/>
          <a:p>
            <a:pPr indent="0" lvl="0" marL="0" rtl="0" algn="l">
              <a:spcBef>
                <a:spcPts val="1100"/>
              </a:spcBef>
              <a:spcAft>
                <a:spcPts val="0"/>
              </a:spcAft>
              <a:buNone/>
            </a:pPr>
            <a:r>
              <a:rPr lang="en-GB" sz="1600">
                <a:solidFill>
                  <a:schemeClr val="lt1"/>
                </a:solidFill>
                <a:latin typeface="Impact"/>
                <a:ea typeface="Impact"/>
                <a:cs typeface="Impact"/>
                <a:sym typeface="Impact"/>
              </a:rPr>
              <a:t>3. </a:t>
            </a:r>
            <a:r>
              <a:rPr lang="en-GB" sz="1600">
                <a:solidFill>
                  <a:srgbClr val="8FA154"/>
                </a:solidFill>
                <a:latin typeface="Impact"/>
                <a:ea typeface="Impact"/>
                <a:cs typeface="Impact"/>
                <a:sym typeface="Impact"/>
              </a:rPr>
              <a:t>Operation</a:t>
            </a:r>
            <a:endParaRPr sz="1600">
              <a:solidFill>
                <a:srgbClr val="8FA154"/>
              </a:solidFill>
              <a:latin typeface="Impact"/>
              <a:ea typeface="Impact"/>
              <a:cs typeface="Impact"/>
              <a:sym typeface="Impact"/>
            </a:endParaRPr>
          </a:p>
          <a:p>
            <a:pPr indent="0" lvl="0" marL="0" rtl="0" algn="l">
              <a:spcBef>
                <a:spcPts val="0"/>
              </a:spcBef>
              <a:spcAft>
                <a:spcPts val="0"/>
              </a:spcAft>
              <a:buNone/>
            </a:pPr>
            <a:r>
              <a:rPr lang="en-GB" sz="1500">
                <a:solidFill>
                  <a:schemeClr val="lt1"/>
                </a:solidFill>
              </a:rPr>
              <a:t>Once established, the biorome runs autonomously, guided by our remote operations center. Plants and animals receive precisely what they need, when they need it, and the system can scale or adapt without major disruptions.</a:t>
            </a:r>
            <a:endParaRPr sz="1500">
              <a:solidFill>
                <a:schemeClr val="lt1"/>
              </a:solidFill>
            </a:endParaRPr>
          </a:p>
          <a:p>
            <a:pPr indent="0" lvl="0" marL="0" rtl="0" algn="l">
              <a:spcBef>
                <a:spcPts val="0"/>
              </a:spcBef>
              <a:spcAft>
                <a:spcPts val="0"/>
              </a:spcAft>
              <a:buNone/>
            </a:pPr>
            <a:r>
              <a:t/>
            </a:r>
            <a:endParaRPr sz="1500">
              <a:solidFill>
                <a:schemeClr val="lt1"/>
              </a:solidFill>
              <a:latin typeface="Impact"/>
              <a:ea typeface="Impact"/>
              <a:cs typeface="Impact"/>
              <a:sym typeface="Impact"/>
            </a:endParaRPr>
          </a:p>
        </p:txBody>
      </p:sp>
      <p:sp>
        <p:nvSpPr>
          <p:cNvPr id="144" name="Google Shape;144;p30"/>
          <p:cNvSpPr/>
          <p:nvPr/>
        </p:nvSpPr>
        <p:spPr>
          <a:xfrm>
            <a:off x="3132000" y="2293284"/>
            <a:ext cx="2880000" cy="3162900"/>
          </a:xfrm>
          <a:prstGeom prst="roundRect">
            <a:avLst>
              <a:gd fmla="val 16667" name="adj"/>
            </a:avLst>
          </a:prstGeom>
          <a:solidFill>
            <a:srgbClr val="000000">
              <a:alpha val="70250"/>
            </a:srgbClr>
          </a:solidFill>
          <a:ln cap="flat" cmpd="sng" w="9525">
            <a:solidFill>
              <a:schemeClr val="dk2"/>
            </a:solidFill>
            <a:prstDash val="solid"/>
            <a:round/>
            <a:headEnd len="sm" w="sm" type="none"/>
            <a:tailEnd len="sm" w="sm" type="none"/>
          </a:ln>
        </p:spPr>
        <p:txBody>
          <a:bodyPr anchorCtr="0" anchor="ctr" bIns="95400" lIns="95400" spcFirstLastPara="1" rIns="95400" wrap="square" tIns="93925">
            <a:noAutofit/>
          </a:bodyPr>
          <a:lstStyle/>
          <a:p>
            <a:pPr indent="0" lvl="0" marL="0" rtl="0" algn="l">
              <a:spcBef>
                <a:spcPts val="1100"/>
              </a:spcBef>
              <a:spcAft>
                <a:spcPts val="0"/>
              </a:spcAft>
              <a:buNone/>
            </a:pPr>
            <a:r>
              <a:rPr lang="en-GB" sz="1600">
                <a:solidFill>
                  <a:schemeClr val="lt1"/>
                </a:solidFill>
                <a:latin typeface="Impact"/>
                <a:ea typeface="Impact"/>
                <a:cs typeface="Impact"/>
                <a:sym typeface="Impact"/>
              </a:rPr>
              <a:t>2. </a:t>
            </a:r>
            <a:r>
              <a:rPr lang="en-GB" sz="1600">
                <a:solidFill>
                  <a:srgbClr val="8FA154"/>
                </a:solidFill>
                <a:latin typeface="Impact"/>
                <a:ea typeface="Impact"/>
                <a:cs typeface="Impact"/>
                <a:sym typeface="Impact"/>
              </a:rPr>
              <a:t>Implementation</a:t>
            </a:r>
            <a:endParaRPr sz="1600">
              <a:solidFill>
                <a:srgbClr val="8FA154"/>
              </a:solidFill>
              <a:latin typeface="Impact"/>
              <a:ea typeface="Impact"/>
              <a:cs typeface="Impact"/>
              <a:sym typeface="Impact"/>
            </a:endParaRPr>
          </a:p>
          <a:p>
            <a:pPr indent="0" lvl="0" marL="0" rtl="0" algn="l">
              <a:spcBef>
                <a:spcPts val="0"/>
              </a:spcBef>
              <a:spcAft>
                <a:spcPts val="0"/>
              </a:spcAft>
              <a:buNone/>
            </a:pPr>
            <a:r>
              <a:rPr lang="en-GB" sz="1500">
                <a:solidFill>
                  <a:schemeClr val="lt1"/>
                </a:solidFill>
              </a:rPr>
              <a:t>We progressively add robotic modules to the land to monitor and transform it, at the same time improving the knowledge of Artificial Intelligence and the interactions between the different living beings of the productive ecosystem.</a:t>
            </a:r>
            <a:endParaRPr sz="1500">
              <a:solidFill>
                <a:schemeClr val="lt1"/>
              </a:solidFill>
            </a:endParaRPr>
          </a:p>
          <a:p>
            <a:pPr indent="0" lvl="0" marL="0" rtl="0" algn="ctr">
              <a:spcBef>
                <a:spcPts val="0"/>
              </a:spcBef>
              <a:spcAft>
                <a:spcPts val="0"/>
              </a:spcAft>
              <a:buNone/>
            </a:pPr>
            <a:r>
              <a:t/>
            </a:r>
            <a:endParaRPr sz="1600">
              <a:latin typeface="Impact"/>
              <a:ea typeface="Impact"/>
              <a:cs typeface="Impact"/>
              <a:sym typeface="Impact"/>
            </a:endParaRPr>
          </a:p>
        </p:txBody>
      </p:sp>
      <p:pic>
        <p:nvPicPr>
          <p:cNvPr id="145" name="Google Shape;145;p30"/>
          <p:cNvPicPr preferRelativeResize="0"/>
          <p:nvPr/>
        </p:nvPicPr>
        <p:blipFill rotWithShape="1">
          <a:blip r:embed="rId3">
            <a:alphaModFix/>
          </a:blip>
          <a:srcRect b="-1337" l="13571" r="11611" t="0"/>
          <a:stretch/>
        </p:blipFill>
        <p:spPr>
          <a:xfrm>
            <a:off x="3954850" y="1026500"/>
            <a:ext cx="1234299" cy="1215750"/>
          </a:xfrm>
          <a:prstGeom prst="rect">
            <a:avLst/>
          </a:prstGeom>
          <a:noFill/>
          <a:ln>
            <a:noFill/>
          </a:ln>
        </p:spPr>
      </p:pic>
      <p:pic>
        <p:nvPicPr>
          <p:cNvPr id="146" name="Google Shape;146;p30"/>
          <p:cNvPicPr preferRelativeResize="0"/>
          <p:nvPr/>
        </p:nvPicPr>
        <p:blipFill>
          <a:blip r:embed="rId4">
            <a:alphaModFix/>
          </a:blip>
          <a:stretch>
            <a:fillRect/>
          </a:stretch>
        </p:blipFill>
        <p:spPr>
          <a:xfrm>
            <a:off x="990004" y="1051670"/>
            <a:ext cx="1080000" cy="1165396"/>
          </a:xfrm>
          <a:prstGeom prst="rect">
            <a:avLst/>
          </a:prstGeom>
          <a:noFill/>
          <a:ln>
            <a:noFill/>
          </a:ln>
        </p:spPr>
      </p:pic>
      <p:pic>
        <p:nvPicPr>
          <p:cNvPr id="147" name="Google Shape;147;p30"/>
          <p:cNvPicPr preferRelativeResize="0"/>
          <p:nvPr/>
        </p:nvPicPr>
        <p:blipFill>
          <a:blip r:embed="rId5">
            <a:alphaModFix/>
          </a:blip>
          <a:stretch>
            <a:fillRect/>
          </a:stretch>
        </p:blipFill>
        <p:spPr>
          <a:xfrm>
            <a:off x="7074000" y="1122916"/>
            <a:ext cx="1080000" cy="1094149"/>
          </a:xfrm>
          <a:prstGeom prst="rect">
            <a:avLst/>
          </a:prstGeom>
          <a:noFill/>
          <a:ln>
            <a:noFill/>
          </a:ln>
        </p:spPr>
      </p:pic>
      <p:pic>
        <p:nvPicPr>
          <p:cNvPr id="148" name="Google Shape;148;p30" title="single_flower_logo.png"/>
          <p:cNvPicPr preferRelativeResize="0"/>
          <p:nvPr/>
        </p:nvPicPr>
        <p:blipFill>
          <a:blip r:embed="rId6">
            <a:alphaModFix/>
          </a:blip>
          <a:stretch>
            <a:fillRect/>
          </a:stretch>
        </p:blipFill>
        <p:spPr>
          <a:xfrm>
            <a:off x="8444192" y="169050"/>
            <a:ext cx="540000" cy="540000"/>
          </a:xfrm>
          <a:prstGeom prst="rect">
            <a:avLst/>
          </a:prstGeom>
          <a:noFill/>
          <a:ln>
            <a:noFill/>
          </a:ln>
          <a:effectLst>
            <a:outerShdw blurRad="57150" rotWithShape="0" algn="bl" dir="5400000" dist="19050">
              <a:srgbClr val="FFFFFF">
                <a:alpha val="50000"/>
              </a:srgbClr>
            </a:outerShdw>
          </a:effectLst>
        </p:spPr>
      </p:pic>
      <p:pic>
        <p:nvPicPr>
          <p:cNvPr id="149" name="Google Shape;149;p30" title="single_flower_logo.png"/>
          <p:cNvPicPr preferRelativeResize="0"/>
          <p:nvPr/>
        </p:nvPicPr>
        <p:blipFill>
          <a:blip r:embed="rId6">
            <a:alphaModFix/>
          </a:blip>
          <a:stretch>
            <a:fillRect/>
          </a:stretch>
        </p:blipFill>
        <p:spPr>
          <a:xfrm>
            <a:off x="89992" y="221950"/>
            <a:ext cx="540000" cy="540000"/>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3" name="Shape 153"/>
        <p:cNvGrpSpPr/>
        <p:nvPr/>
      </p:nvGrpSpPr>
      <p:grpSpPr>
        <a:xfrm>
          <a:off x="0" y="0"/>
          <a:ext cx="0" cy="0"/>
          <a:chOff x="0" y="0"/>
          <a:chExt cx="0" cy="0"/>
        </a:xfrm>
      </p:grpSpPr>
      <p:sp>
        <p:nvSpPr>
          <p:cNvPr id="154" name="Google Shape;154;p31"/>
          <p:cNvSpPr txBox="1"/>
          <p:nvPr/>
        </p:nvSpPr>
        <p:spPr>
          <a:xfrm>
            <a:off x="277025" y="148075"/>
            <a:ext cx="5910300" cy="623400"/>
          </a:xfrm>
          <a:prstGeom prst="rect">
            <a:avLst/>
          </a:prstGeom>
          <a:noFill/>
          <a:ln>
            <a:noFill/>
          </a:ln>
        </p:spPr>
        <p:txBody>
          <a:bodyPr anchorCtr="0" anchor="t" bIns="95400" lIns="95400" spcFirstLastPara="1" rIns="95400" wrap="square" tIns="95400">
            <a:noAutofit/>
          </a:bodyPr>
          <a:lstStyle/>
          <a:p>
            <a:pPr indent="0" lvl="0" marL="0" marR="0" rtl="0" algn="l">
              <a:lnSpc>
                <a:spcPct val="115000"/>
              </a:lnSpc>
              <a:spcBef>
                <a:spcPts val="0"/>
              </a:spcBef>
              <a:spcAft>
                <a:spcPts val="0"/>
              </a:spcAft>
              <a:buNone/>
            </a:pPr>
            <a:r>
              <a:rPr lang="en-GB" sz="3800">
                <a:solidFill>
                  <a:schemeClr val="lt1"/>
                </a:solidFill>
                <a:latin typeface="Impact"/>
                <a:ea typeface="Impact"/>
                <a:cs typeface="Impact"/>
                <a:sym typeface="Impact"/>
              </a:rPr>
              <a:t>The </a:t>
            </a:r>
            <a:r>
              <a:rPr lang="en-GB" sz="3800">
                <a:solidFill>
                  <a:schemeClr val="lt1"/>
                </a:solidFill>
                <a:latin typeface="Impact"/>
                <a:ea typeface="Impact"/>
                <a:cs typeface="Impact"/>
                <a:sym typeface="Impact"/>
              </a:rPr>
              <a:t>Evolution </a:t>
            </a:r>
            <a:r>
              <a:rPr lang="en-GB" sz="3800">
                <a:solidFill>
                  <a:schemeClr val="lt1"/>
                </a:solidFill>
                <a:latin typeface="Impact"/>
                <a:ea typeface="Impact"/>
                <a:cs typeface="Impact"/>
                <a:sym typeface="Impact"/>
              </a:rPr>
              <a:t>of </a:t>
            </a:r>
            <a:r>
              <a:rPr lang="en-GB" sz="3800">
                <a:solidFill>
                  <a:srgbClr val="8FA154"/>
                </a:solidFill>
                <a:latin typeface="Impact"/>
                <a:ea typeface="Impact"/>
                <a:cs typeface="Impact"/>
                <a:sym typeface="Impact"/>
              </a:rPr>
              <a:t>Agriculture</a:t>
            </a:r>
            <a:endParaRPr sz="3800">
              <a:solidFill>
                <a:srgbClr val="8FA154"/>
              </a:solidFill>
              <a:latin typeface="Impact"/>
              <a:ea typeface="Impact"/>
              <a:cs typeface="Impact"/>
              <a:sym typeface="Impact"/>
            </a:endParaRPr>
          </a:p>
          <a:p>
            <a:pPr indent="0" lvl="0" marL="0" rtl="0" algn="l">
              <a:spcBef>
                <a:spcPts val="1100"/>
              </a:spcBef>
              <a:spcAft>
                <a:spcPts val="0"/>
              </a:spcAft>
              <a:buNone/>
            </a:pPr>
            <a:r>
              <a:t/>
            </a:r>
            <a:endParaRPr sz="1300">
              <a:solidFill>
                <a:schemeClr val="lt1"/>
              </a:solidFill>
            </a:endParaRPr>
          </a:p>
        </p:txBody>
      </p:sp>
      <p:sp>
        <p:nvSpPr>
          <p:cNvPr id="155" name="Google Shape;155;p31"/>
          <p:cNvSpPr/>
          <p:nvPr/>
        </p:nvSpPr>
        <p:spPr>
          <a:xfrm>
            <a:off x="68325" y="2686050"/>
            <a:ext cx="2250000" cy="2764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6" name="Google Shape;156;p31"/>
          <p:cNvSpPr/>
          <p:nvPr/>
        </p:nvSpPr>
        <p:spPr>
          <a:xfrm>
            <a:off x="2318313" y="2316750"/>
            <a:ext cx="2250000" cy="3133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7" name="Google Shape;157;p31"/>
          <p:cNvSpPr/>
          <p:nvPr/>
        </p:nvSpPr>
        <p:spPr>
          <a:xfrm>
            <a:off x="4568325" y="1655675"/>
            <a:ext cx="2250000" cy="3795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8" name="Google Shape;158;p31"/>
          <p:cNvSpPr/>
          <p:nvPr/>
        </p:nvSpPr>
        <p:spPr>
          <a:xfrm>
            <a:off x="6818331" y="514175"/>
            <a:ext cx="2250000" cy="4936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59" name="Google Shape;159;p31"/>
          <p:cNvPicPr preferRelativeResize="0"/>
          <p:nvPr/>
        </p:nvPicPr>
        <p:blipFill>
          <a:blip r:embed="rId3">
            <a:alphaModFix/>
          </a:blip>
          <a:stretch>
            <a:fillRect/>
          </a:stretch>
        </p:blipFill>
        <p:spPr>
          <a:xfrm>
            <a:off x="7390118" y="590381"/>
            <a:ext cx="720000" cy="720000"/>
          </a:xfrm>
          <a:prstGeom prst="rect">
            <a:avLst/>
          </a:prstGeom>
          <a:noFill/>
          <a:ln>
            <a:noFill/>
          </a:ln>
        </p:spPr>
      </p:pic>
      <p:pic>
        <p:nvPicPr>
          <p:cNvPr id="160" name="Google Shape;160;p31"/>
          <p:cNvPicPr preferRelativeResize="0"/>
          <p:nvPr/>
        </p:nvPicPr>
        <p:blipFill>
          <a:blip r:embed="rId4">
            <a:alphaModFix/>
          </a:blip>
          <a:stretch>
            <a:fillRect/>
          </a:stretch>
        </p:blipFill>
        <p:spPr>
          <a:xfrm>
            <a:off x="640125" y="2762250"/>
            <a:ext cx="720000" cy="720000"/>
          </a:xfrm>
          <a:prstGeom prst="rect">
            <a:avLst/>
          </a:prstGeom>
          <a:noFill/>
          <a:ln>
            <a:noFill/>
          </a:ln>
        </p:spPr>
      </p:pic>
      <p:pic>
        <p:nvPicPr>
          <p:cNvPr id="161" name="Google Shape;161;p31"/>
          <p:cNvPicPr preferRelativeResize="0"/>
          <p:nvPr/>
        </p:nvPicPr>
        <p:blipFill>
          <a:blip r:embed="rId5">
            <a:alphaModFix/>
          </a:blip>
          <a:stretch>
            <a:fillRect/>
          </a:stretch>
        </p:blipFill>
        <p:spPr>
          <a:xfrm>
            <a:off x="2880535" y="2392938"/>
            <a:ext cx="720000" cy="720000"/>
          </a:xfrm>
          <a:prstGeom prst="rect">
            <a:avLst/>
          </a:prstGeom>
          <a:noFill/>
          <a:ln>
            <a:noFill/>
          </a:ln>
        </p:spPr>
      </p:pic>
      <p:pic>
        <p:nvPicPr>
          <p:cNvPr id="162" name="Google Shape;162;p31"/>
          <p:cNvPicPr preferRelativeResize="0"/>
          <p:nvPr/>
        </p:nvPicPr>
        <p:blipFill>
          <a:blip r:embed="rId6">
            <a:alphaModFix/>
          </a:blip>
          <a:stretch>
            <a:fillRect/>
          </a:stretch>
        </p:blipFill>
        <p:spPr>
          <a:xfrm>
            <a:off x="5142725" y="1731875"/>
            <a:ext cx="720000" cy="720000"/>
          </a:xfrm>
          <a:prstGeom prst="rect">
            <a:avLst/>
          </a:prstGeom>
          <a:noFill/>
          <a:ln>
            <a:noFill/>
          </a:ln>
        </p:spPr>
      </p:pic>
      <p:sp>
        <p:nvSpPr>
          <p:cNvPr id="163" name="Google Shape;163;p31"/>
          <p:cNvSpPr txBox="1"/>
          <p:nvPr/>
        </p:nvSpPr>
        <p:spPr>
          <a:xfrm>
            <a:off x="441538" y="5507425"/>
            <a:ext cx="1377600" cy="184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200">
                <a:solidFill>
                  <a:schemeClr val="dk2"/>
                </a:solidFill>
              </a:rPr>
              <a:t>12.000 years ago</a:t>
            </a:r>
            <a:endParaRPr sz="1200">
              <a:solidFill>
                <a:schemeClr val="dk2"/>
              </a:solidFill>
            </a:endParaRPr>
          </a:p>
        </p:txBody>
      </p:sp>
      <p:sp>
        <p:nvSpPr>
          <p:cNvPr id="164" name="Google Shape;164;p31"/>
          <p:cNvSpPr txBox="1"/>
          <p:nvPr/>
        </p:nvSpPr>
        <p:spPr>
          <a:xfrm>
            <a:off x="2754525" y="5507425"/>
            <a:ext cx="1377600" cy="184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200">
                <a:solidFill>
                  <a:schemeClr val="dk2"/>
                </a:solidFill>
              </a:rPr>
              <a:t>5.800</a:t>
            </a:r>
            <a:r>
              <a:rPr lang="en-GB" sz="1200">
                <a:solidFill>
                  <a:schemeClr val="dk2"/>
                </a:solidFill>
              </a:rPr>
              <a:t> years ago</a:t>
            </a:r>
            <a:endParaRPr sz="1200">
              <a:solidFill>
                <a:schemeClr val="dk2"/>
              </a:solidFill>
            </a:endParaRPr>
          </a:p>
        </p:txBody>
      </p:sp>
      <p:sp>
        <p:nvSpPr>
          <p:cNvPr id="165" name="Google Shape;165;p31"/>
          <p:cNvSpPr txBox="1"/>
          <p:nvPr/>
        </p:nvSpPr>
        <p:spPr>
          <a:xfrm>
            <a:off x="5192325" y="5507425"/>
            <a:ext cx="1002000" cy="184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200">
                <a:solidFill>
                  <a:schemeClr val="dk2"/>
                </a:solidFill>
              </a:rPr>
              <a:t>120</a:t>
            </a:r>
            <a:r>
              <a:rPr lang="en-GB" sz="1200">
                <a:solidFill>
                  <a:schemeClr val="dk2"/>
                </a:solidFill>
              </a:rPr>
              <a:t> years ago</a:t>
            </a:r>
            <a:endParaRPr sz="1200">
              <a:solidFill>
                <a:schemeClr val="dk2"/>
              </a:solidFill>
            </a:endParaRPr>
          </a:p>
        </p:txBody>
      </p:sp>
      <p:sp>
        <p:nvSpPr>
          <p:cNvPr id="166" name="Google Shape;166;p31"/>
          <p:cNvSpPr txBox="1"/>
          <p:nvPr/>
        </p:nvSpPr>
        <p:spPr>
          <a:xfrm>
            <a:off x="7731525" y="5507425"/>
            <a:ext cx="423600" cy="1848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GB" sz="1200">
                <a:solidFill>
                  <a:schemeClr val="dk2"/>
                </a:solidFill>
              </a:rPr>
              <a:t>Today</a:t>
            </a:r>
            <a:endParaRPr sz="1200">
              <a:solidFill>
                <a:schemeClr val="dk2"/>
              </a:solidFill>
            </a:endParaRPr>
          </a:p>
        </p:txBody>
      </p:sp>
      <p:sp>
        <p:nvSpPr>
          <p:cNvPr id="167" name="Google Shape;167;p31"/>
          <p:cNvSpPr txBox="1"/>
          <p:nvPr/>
        </p:nvSpPr>
        <p:spPr>
          <a:xfrm>
            <a:off x="1508325" y="2686050"/>
            <a:ext cx="810000" cy="51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t>Human Powered</a:t>
            </a:r>
            <a:endParaRPr sz="1200"/>
          </a:p>
        </p:txBody>
      </p:sp>
      <p:sp>
        <p:nvSpPr>
          <p:cNvPr id="168" name="Google Shape;168;p31"/>
          <p:cNvSpPr txBox="1"/>
          <p:nvPr/>
        </p:nvSpPr>
        <p:spPr>
          <a:xfrm>
            <a:off x="68325" y="2686050"/>
            <a:ext cx="423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1"/>
                </a:solidFill>
              </a:rPr>
              <a:t>1.0</a:t>
            </a:r>
            <a:endParaRPr sz="1200">
              <a:solidFill>
                <a:schemeClr val="dk1"/>
              </a:solidFill>
            </a:endParaRPr>
          </a:p>
        </p:txBody>
      </p:sp>
      <p:sp>
        <p:nvSpPr>
          <p:cNvPr id="169" name="Google Shape;169;p31"/>
          <p:cNvSpPr txBox="1"/>
          <p:nvPr/>
        </p:nvSpPr>
        <p:spPr>
          <a:xfrm>
            <a:off x="2318325" y="2316750"/>
            <a:ext cx="423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1"/>
                </a:solidFill>
              </a:rPr>
              <a:t>2</a:t>
            </a:r>
            <a:r>
              <a:rPr lang="en-GB" sz="1200">
                <a:solidFill>
                  <a:schemeClr val="dk1"/>
                </a:solidFill>
              </a:rPr>
              <a:t>.0</a:t>
            </a:r>
            <a:endParaRPr sz="1200">
              <a:solidFill>
                <a:schemeClr val="dk1"/>
              </a:solidFill>
            </a:endParaRPr>
          </a:p>
        </p:txBody>
      </p:sp>
      <p:sp>
        <p:nvSpPr>
          <p:cNvPr id="170" name="Google Shape;170;p31"/>
          <p:cNvSpPr txBox="1"/>
          <p:nvPr/>
        </p:nvSpPr>
        <p:spPr>
          <a:xfrm>
            <a:off x="4568325" y="1655675"/>
            <a:ext cx="423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1"/>
                </a:solidFill>
              </a:rPr>
              <a:t>3</a:t>
            </a:r>
            <a:r>
              <a:rPr lang="en-GB" sz="1200">
                <a:solidFill>
                  <a:schemeClr val="dk1"/>
                </a:solidFill>
              </a:rPr>
              <a:t>.0</a:t>
            </a:r>
            <a:endParaRPr sz="1200">
              <a:solidFill>
                <a:schemeClr val="dk1"/>
              </a:solidFill>
            </a:endParaRPr>
          </a:p>
        </p:txBody>
      </p:sp>
      <p:sp>
        <p:nvSpPr>
          <p:cNvPr id="171" name="Google Shape;171;p31"/>
          <p:cNvSpPr txBox="1"/>
          <p:nvPr/>
        </p:nvSpPr>
        <p:spPr>
          <a:xfrm>
            <a:off x="6818325" y="514175"/>
            <a:ext cx="423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1"/>
                </a:solidFill>
              </a:rPr>
              <a:t>4</a:t>
            </a:r>
            <a:r>
              <a:rPr lang="en-GB" sz="1200">
                <a:solidFill>
                  <a:schemeClr val="dk1"/>
                </a:solidFill>
              </a:rPr>
              <a:t>.0</a:t>
            </a:r>
            <a:endParaRPr sz="1200">
              <a:solidFill>
                <a:schemeClr val="dk1"/>
              </a:solidFill>
            </a:endParaRPr>
          </a:p>
        </p:txBody>
      </p:sp>
      <p:sp>
        <p:nvSpPr>
          <p:cNvPr id="172" name="Google Shape;172;p31"/>
          <p:cNvSpPr txBox="1"/>
          <p:nvPr/>
        </p:nvSpPr>
        <p:spPr>
          <a:xfrm>
            <a:off x="3739150" y="2316750"/>
            <a:ext cx="8100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t>Animal</a:t>
            </a:r>
            <a:endParaRPr sz="1200"/>
          </a:p>
          <a:p>
            <a:pPr indent="0" lvl="0" marL="0" rtl="0" algn="l">
              <a:spcBef>
                <a:spcPts val="0"/>
              </a:spcBef>
              <a:spcAft>
                <a:spcPts val="0"/>
              </a:spcAft>
              <a:buNone/>
            </a:pPr>
            <a:r>
              <a:rPr lang="en-GB" sz="1200"/>
              <a:t>Powered</a:t>
            </a:r>
            <a:endParaRPr sz="1200"/>
          </a:p>
        </p:txBody>
      </p:sp>
      <p:sp>
        <p:nvSpPr>
          <p:cNvPr id="173" name="Google Shape;173;p31"/>
          <p:cNvSpPr txBox="1"/>
          <p:nvPr/>
        </p:nvSpPr>
        <p:spPr>
          <a:xfrm>
            <a:off x="6013525" y="1655675"/>
            <a:ext cx="8100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t>Diesel</a:t>
            </a:r>
            <a:endParaRPr sz="1200"/>
          </a:p>
          <a:p>
            <a:pPr indent="0" lvl="0" marL="0" rtl="0" algn="l">
              <a:spcBef>
                <a:spcPts val="0"/>
              </a:spcBef>
              <a:spcAft>
                <a:spcPts val="0"/>
              </a:spcAft>
              <a:buNone/>
            </a:pPr>
            <a:r>
              <a:rPr lang="en-GB" sz="1200"/>
              <a:t>Powered</a:t>
            </a:r>
            <a:endParaRPr sz="1200"/>
          </a:p>
        </p:txBody>
      </p:sp>
      <p:sp>
        <p:nvSpPr>
          <p:cNvPr id="174" name="Google Shape;174;p31"/>
          <p:cNvSpPr txBox="1"/>
          <p:nvPr/>
        </p:nvSpPr>
        <p:spPr>
          <a:xfrm>
            <a:off x="8258325" y="514175"/>
            <a:ext cx="810000" cy="3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t>AI </a:t>
            </a:r>
            <a:r>
              <a:rPr lang="en-GB" sz="1200"/>
              <a:t>Powered</a:t>
            </a:r>
            <a:endParaRPr sz="1200"/>
          </a:p>
        </p:txBody>
      </p:sp>
      <p:sp>
        <p:nvSpPr>
          <p:cNvPr id="175" name="Google Shape;175;p31"/>
          <p:cNvSpPr txBox="1"/>
          <p:nvPr/>
        </p:nvSpPr>
        <p:spPr>
          <a:xfrm>
            <a:off x="96400" y="3583900"/>
            <a:ext cx="20679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t>For most of human history, farming was done by hand with simple tools. Productivity was low, and survival depended on labor-intensive work, making agriculture a slow and inefficient process.</a:t>
            </a:r>
            <a:endParaRPr sz="1200"/>
          </a:p>
        </p:txBody>
      </p:sp>
      <p:sp>
        <p:nvSpPr>
          <p:cNvPr id="176" name="Google Shape;176;p31"/>
          <p:cNvSpPr txBox="1"/>
          <p:nvPr/>
        </p:nvSpPr>
        <p:spPr>
          <a:xfrm>
            <a:off x="2354650" y="3377050"/>
            <a:ext cx="21549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t>The domestication of animals revolutionized farming by introducing the plow, increasing efficiency, and allowing for larger-scale cultivation. This shift supported population growth and the expansion of civilizations.</a:t>
            </a:r>
            <a:endParaRPr sz="1200"/>
          </a:p>
        </p:txBody>
      </p:sp>
      <p:sp>
        <p:nvSpPr>
          <p:cNvPr id="177" name="Google Shape;177;p31"/>
          <p:cNvSpPr txBox="1"/>
          <p:nvPr/>
        </p:nvSpPr>
        <p:spPr>
          <a:xfrm>
            <a:off x="4770375" y="2909175"/>
            <a:ext cx="19443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t>The Industrial Revolution introduced mechanized farming with tractors and industrial machinery, dramatically increasing output. Large-scale monocultures, fertilizers, and irrigation systems shaped modern agribusiness but at an environmental cost.</a:t>
            </a:r>
            <a:endParaRPr sz="1200"/>
          </a:p>
        </p:txBody>
      </p:sp>
      <p:sp>
        <p:nvSpPr>
          <p:cNvPr id="178" name="Google Shape;178;p31"/>
          <p:cNvSpPr txBox="1"/>
          <p:nvPr/>
        </p:nvSpPr>
        <p:spPr>
          <a:xfrm>
            <a:off x="6877100" y="1547100"/>
            <a:ext cx="19443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t>AI-driven farming optimizes land use with real-time monitoring, predictive analytics, and automated robotic systems. By integrating IoT, machine learning, and precision agriculture, food can be grown closer to demand, reducing waste and ecological impact.</a:t>
            </a:r>
            <a:endParaRPr sz="1200"/>
          </a:p>
        </p:txBody>
      </p:sp>
      <p:sp>
        <p:nvSpPr>
          <p:cNvPr id="179" name="Google Shape;179;p31"/>
          <p:cNvSpPr txBox="1"/>
          <p:nvPr/>
        </p:nvSpPr>
        <p:spPr>
          <a:xfrm>
            <a:off x="277025" y="883475"/>
            <a:ext cx="64377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lt1"/>
                </a:solidFill>
              </a:rPr>
              <a:t>Agriculture has evolved from manual labor to data-driven, automated systems. </a:t>
            </a:r>
            <a:r>
              <a:rPr lang="en-GB" sz="1300">
                <a:solidFill>
                  <a:srgbClr val="8FA154"/>
                </a:solidFill>
              </a:rPr>
              <a:t>Bioromes </a:t>
            </a:r>
            <a:r>
              <a:rPr lang="en-GB" sz="1300">
                <a:solidFill>
                  <a:schemeClr val="lt1"/>
                </a:solidFill>
              </a:rPr>
              <a:t>represent the next step—self-sustaining, intelligent farming environments designed to maximize efficiency, minimize waste, and create resilient food systems for the future.</a:t>
            </a:r>
            <a:endParaRPr sz="13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3" name="Shape 183"/>
        <p:cNvGrpSpPr/>
        <p:nvPr/>
      </p:nvGrpSpPr>
      <p:grpSpPr>
        <a:xfrm>
          <a:off x="0" y="0"/>
          <a:ext cx="0" cy="0"/>
          <a:chOff x="0" y="0"/>
          <a:chExt cx="0" cy="0"/>
        </a:xfrm>
      </p:grpSpPr>
      <p:sp>
        <p:nvSpPr>
          <p:cNvPr id="184" name="Google Shape;184;p32"/>
          <p:cNvSpPr/>
          <p:nvPr/>
        </p:nvSpPr>
        <p:spPr>
          <a:xfrm>
            <a:off x="98150" y="180000"/>
            <a:ext cx="2880000" cy="2160000"/>
          </a:xfrm>
          <a:prstGeom prst="roundRect">
            <a:avLst>
              <a:gd fmla="val 16667" name="adj"/>
            </a:avLst>
          </a:prstGeom>
          <a:solidFill>
            <a:srgbClr val="434343"/>
          </a:solidFill>
          <a:ln cap="flat" cmpd="sng" w="9525">
            <a:solidFill>
              <a:schemeClr val="dk2"/>
            </a:solidFill>
            <a:prstDash val="solid"/>
            <a:round/>
            <a:headEnd len="sm" w="sm" type="none"/>
            <a:tailEnd len="sm" w="sm" type="none"/>
          </a:ln>
        </p:spPr>
        <p:txBody>
          <a:bodyPr anchorCtr="0" anchor="t" bIns="95400" lIns="95400" spcFirstLastPara="1" rIns="95400" wrap="square" tIns="95400">
            <a:noAutofit/>
          </a:bodyPr>
          <a:lstStyle/>
          <a:p>
            <a:pPr indent="0" lvl="0" marL="0" rtl="0" algn="l">
              <a:lnSpc>
                <a:spcPct val="115000"/>
              </a:lnSpc>
              <a:spcBef>
                <a:spcPts val="0"/>
              </a:spcBef>
              <a:spcAft>
                <a:spcPts val="0"/>
              </a:spcAft>
              <a:buNone/>
            </a:pPr>
            <a:r>
              <a:rPr b="1" lang="en-GB" sz="1100">
                <a:solidFill>
                  <a:schemeClr val="lt1"/>
                </a:solidFill>
              </a:rPr>
              <a:t>Optimization Engine (AI)</a:t>
            </a:r>
            <a:endParaRPr b="1" sz="1100">
              <a:solidFill>
                <a:schemeClr val="lt1"/>
              </a:solidFill>
            </a:endParaRPr>
          </a:p>
          <a:p>
            <a:pPr indent="0" lvl="0" marL="0" rtl="0" algn="l">
              <a:lnSpc>
                <a:spcPct val="115000"/>
              </a:lnSpc>
              <a:spcBef>
                <a:spcPts val="200"/>
              </a:spcBef>
              <a:spcAft>
                <a:spcPts val="0"/>
              </a:spcAft>
              <a:buNone/>
            </a:pPr>
            <a:r>
              <a:t/>
            </a:r>
            <a:endParaRPr b="1" sz="1100">
              <a:solidFill>
                <a:schemeClr val="lt1"/>
              </a:solidFill>
            </a:endParaRPr>
          </a:p>
          <a:p>
            <a:pPr indent="0" lvl="0" marL="0" rtl="0" algn="l">
              <a:lnSpc>
                <a:spcPct val="115000"/>
              </a:lnSpc>
              <a:spcBef>
                <a:spcPts val="200"/>
              </a:spcBef>
              <a:spcAft>
                <a:spcPts val="0"/>
              </a:spcAft>
              <a:buClr>
                <a:schemeClr val="dk1"/>
              </a:buClr>
              <a:buSzPts val="1100"/>
              <a:buFont typeface="Arial"/>
              <a:buNone/>
            </a:pPr>
            <a:r>
              <a:rPr lang="en-GB" sz="1100">
                <a:solidFill>
                  <a:schemeClr val="lt1"/>
                </a:solidFill>
              </a:rPr>
              <a:t>Analyzes all interactions within the biorome and builds a predictive model to optimize operations. It continuously refines its model based on new data and generates precise parameters for efficient management.</a:t>
            </a:r>
            <a:endParaRPr>
              <a:solidFill>
                <a:schemeClr val="lt1"/>
              </a:solidFill>
            </a:endParaRPr>
          </a:p>
        </p:txBody>
      </p:sp>
      <p:sp>
        <p:nvSpPr>
          <p:cNvPr id="185" name="Google Shape;185;p32"/>
          <p:cNvSpPr/>
          <p:nvPr/>
        </p:nvSpPr>
        <p:spPr>
          <a:xfrm>
            <a:off x="2768488" y="3394150"/>
            <a:ext cx="2880000" cy="2160000"/>
          </a:xfrm>
          <a:prstGeom prst="roundRect">
            <a:avLst>
              <a:gd fmla="val 16667" name="adj"/>
            </a:avLst>
          </a:prstGeom>
          <a:solidFill>
            <a:srgbClr val="434343"/>
          </a:solidFill>
          <a:ln cap="flat" cmpd="sng" w="9525">
            <a:solidFill>
              <a:schemeClr val="dk2"/>
            </a:solidFill>
            <a:prstDash val="solid"/>
            <a:round/>
            <a:headEnd len="sm" w="sm" type="none"/>
            <a:tailEnd len="sm" w="sm" type="none"/>
          </a:ln>
        </p:spPr>
        <p:txBody>
          <a:bodyPr anchorCtr="0" anchor="t" bIns="95400" lIns="95400" spcFirstLastPara="1" rIns="95400" wrap="square" tIns="95400">
            <a:noAutofit/>
          </a:bodyPr>
          <a:lstStyle/>
          <a:p>
            <a:pPr indent="0" lvl="0" marL="0" rtl="0" algn="l">
              <a:lnSpc>
                <a:spcPct val="115000"/>
              </a:lnSpc>
              <a:spcBef>
                <a:spcPts val="0"/>
              </a:spcBef>
              <a:spcAft>
                <a:spcPts val="0"/>
              </a:spcAft>
              <a:buNone/>
            </a:pPr>
            <a:r>
              <a:rPr b="1" lang="en-GB" sz="1100">
                <a:solidFill>
                  <a:schemeClr val="lt1"/>
                </a:solidFill>
              </a:rPr>
              <a:t>Analytics Engine (Hybrid Data Layer)</a:t>
            </a:r>
            <a:endParaRPr>
              <a:solidFill>
                <a:schemeClr val="dk1"/>
              </a:solidFill>
            </a:endParaRPr>
          </a:p>
          <a:p>
            <a:pPr indent="0" lvl="0" marL="0" rtl="0" algn="l">
              <a:lnSpc>
                <a:spcPct val="115000"/>
              </a:lnSpc>
              <a:spcBef>
                <a:spcPts val="0"/>
              </a:spcBef>
              <a:spcAft>
                <a:spcPts val="0"/>
              </a:spcAft>
              <a:buNone/>
            </a:pPr>
            <a:r>
              <a:t/>
            </a:r>
            <a:endParaRPr sz="1100">
              <a:solidFill>
                <a:schemeClr val="lt1"/>
              </a:solidFill>
            </a:endParaRPr>
          </a:p>
          <a:p>
            <a:pPr indent="0" lvl="0" marL="0" rtl="0" algn="l">
              <a:lnSpc>
                <a:spcPct val="115000"/>
              </a:lnSpc>
              <a:spcBef>
                <a:spcPts val="0"/>
              </a:spcBef>
              <a:spcAft>
                <a:spcPts val="0"/>
              </a:spcAft>
              <a:buClr>
                <a:schemeClr val="dk1"/>
              </a:buClr>
              <a:buSzPts val="1100"/>
              <a:buFont typeface="Arial"/>
              <a:buNone/>
            </a:pPr>
            <a:r>
              <a:rPr lang="en-GB" sz="1100">
                <a:solidFill>
                  <a:schemeClr val="lt1"/>
                </a:solidFill>
              </a:rPr>
              <a:t>Aggregates and normalizes data from biorome sensors, external sources (market, weather, regulations), and ecosystem engineers' inputs. This enriched dataset improves the AI’s predictions and operational planning.</a:t>
            </a:r>
            <a:endParaRPr/>
          </a:p>
        </p:txBody>
      </p:sp>
      <p:sp>
        <p:nvSpPr>
          <p:cNvPr id="186" name="Google Shape;186;p32"/>
          <p:cNvSpPr/>
          <p:nvPr/>
        </p:nvSpPr>
        <p:spPr>
          <a:xfrm>
            <a:off x="6006297" y="180000"/>
            <a:ext cx="2880000" cy="2160000"/>
          </a:xfrm>
          <a:prstGeom prst="roundRect">
            <a:avLst>
              <a:gd fmla="val 16667" name="adj"/>
            </a:avLst>
          </a:prstGeom>
          <a:solidFill>
            <a:srgbClr val="434343"/>
          </a:solidFill>
          <a:ln cap="flat" cmpd="sng" w="9525">
            <a:solidFill>
              <a:schemeClr val="dk2"/>
            </a:solidFill>
            <a:prstDash val="solid"/>
            <a:round/>
            <a:headEnd len="sm" w="sm" type="none"/>
            <a:tailEnd len="sm" w="sm" type="none"/>
          </a:ln>
        </p:spPr>
        <p:txBody>
          <a:bodyPr anchorCtr="0" anchor="t" bIns="95400" lIns="95400" spcFirstLastPara="1" rIns="95400" wrap="square" tIns="95400">
            <a:noAutofit/>
          </a:bodyPr>
          <a:lstStyle/>
          <a:p>
            <a:pPr indent="0" lvl="0" marL="0" rtl="0" algn="l">
              <a:lnSpc>
                <a:spcPct val="115000"/>
              </a:lnSpc>
              <a:spcBef>
                <a:spcPts val="0"/>
              </a:spcBef>
              <a:spcAft>
                <a:spcPts val="0"/>
              </a:spcAft>
              <a:buNone/>
            </a:pPr>
            <a:r>
              <a:rPr b="1" lang="en-GB" sz="1100">
                <a:solidFill>
                  <a:schemeClr val="lt1"/>
                </a:solidFill>
              </a:rPr>
              <a:t>Operations Engine (IoT Control)</a:t>
            </a:r>
            <a:endParaRPr sz="1100">
              <a:solidFill>
                <a:schemeClr val="lt1"/>
              </a:solidFill>
            </a:endParaRPr>
          </a:p>
          <a:p>
            <a:pPr indent="0" lvl="0" marL="0" rtl="0" algn="l">
              <a:lnSpc>
                <a:spcPct val="115000"/>
              </a:lnSpc>
              <a:spcBef>
                <a:spcPts val="200"/>
              </a:spcBef>
              <a:spcAft>
                <a:spcPts val="0"/>
              </a:spcAft>
              <a:buNone/>
            </a:pPr>
            <a:r>
              <a:t/>
            </a:r>
            <a:endParaRPr sz="1100">
              <a:solidFill>
                <a:schemeClr val="lt1"/>
              </a:solidFill>
            </a:endParaRPr>
          </a:p>
          <a:p>
            <a:pPr indent="0" lvl="0" marL="0" rtl="0" algn="l">
              <a:lnSpc>
                <a:spcPct val="115000"/>
              </a:lnSpc>
              <a:spcBef>
                <a:spcPts val="0"/>
              </a:spcBef>
              <a:spcAft>
                <a:spcPts val="1200"/>
              </a:spcAft>
              <a:buNone/>
            </a:pPr>
            <a:r>
              <a:rPr lang="en-GB" sz="1100">
                <a:solidFill>
                  <a:schemeClr val="lt1"/>
                </a:solidFill>
              </a:rPr>
              <a:t>Executes field operations by managing robotic modules and implementing the AI’s parameters. It ensures real-time adaptation to maintain optimal conditions for plants and animals.</a:t>
            </a:r>
            <a:endParaRPr/>
          </a:p>
        </p:txBody>
      </p:sp>
      <p:sp>
        <p:nvSpPr>
          <p:cNvPr id="187" name="Google Shape;187;p32"/>
          <p:cNvSpPr txBox="1"/>
          <p:nvPr/>
        </p:nvSpPr>
        <p:spPr>
          <a:xfrm>
            <a:off x="2495600" y="2322875"/>
            <a:ext cx="3715500" cy="802200"/>
          </a:xfrm>
          <a:prstGeom prst="rect">
            <a:avLst/>
          </a:prstGeom>
          <a:noFill/>
          <a:ln>
            <a:noFill/>
          </a:ln>
        </p:spPr>
        <p:txBody>
          <a:bodyPr anchorCtr="0" anchor="t" bIns="95400" lIns="95400" spcFirstLastPara="1" rIns="95400" wrap="square" tIns="95400">
            <a:noAutofit/>
          </a:bodyPr>
          <a:lstStyle/>
          <a:p>
            <a:pPr indent="0" lvl="0" marL="0" marR="0" rtl="0" algn="ctr">
              <a:lnSpc>
                <a:spcPct val="115000"/>
              </a:lnSpc>
              <a:spcBef>
                <a:spcPts val="0"/>
              </a:spcBef>
              <a:spcAft>
                <a:spcPts val="0"/>
              </a:spcAft>
              <a:buNone/>
            </a:pPr>
            <a:r>
              <a:rPr b="1" lang="en-GB" sz="2800">
                <a:solidFill>
                  <a:schemeClr val="lt1"/>
                </a:solidFill>
                <a:latin typeface="Comfortaa"/>
                <a:ea typeface="Comfortaa"/>
                <a:cs typeface="Comfortaa"/>
                <a:sym typeface="Comfortaa"/>
              </a:rPr>
              <a:t>Land </a:t>
            </a:r>
            <a:r>
              <a:rPr b="1" lang="en-GB" sz="2800">
                <a:solidFill>
                  <a:srgbClr val="8FA154"/>
                </a:solidFill>
                <a:latin typeface="Comfortaa"/>
                <a:ea typeface="Comfortaa"/>
                <a:cs typeface="Comfortaa"/>
                <a:sym typeface="Comfortaa"/>
              </a:rPr>
              <a:t>OS</a:t>
            </a:r>
            <a:endParaRPr b="1" sz="2800">
              <a:solidFill>
                <a:srgbClr val="8FA154"/>
              </a:solidFill>
              <a:latin typeface="Comfortaa"/>
              <a:ea typeface="Comfortaa"/>
              <a:cs typeface="Comfortaa"/>
              <a:sym typeface="Comfortaa"/>
            </a:endParaRPr>
          </a:p>
          <a:p>
            <a:pPr indent="0" lvl="0" marL="0" marR="0" rtl="0" algn="ctr">
              <a:lnSpc>
                <a:spcPct val="115000"/>
              </a:lnSpc>
              <a:spcBef>
                <a:spcPts val="0"/>
              </a:spcBef>
              <a:spcAft>
                <a:spcPts val="0"/>
              </a:spcAft>
              <a:buNone/>
            </a:pPr>
            <a:r>
              <a:rPr lang="en-GB" sz="1600">
                <a:solidFill>
                  <a:schemeClr val="lt1"/>
                </a:solidFill>
                <a:latin typeface="Impact"/>
                <a:ea typeface="Impact"/>
                <a:cs typeface="Impact"/>
                <a:sym typeface="Impact"/>
              </a:rPr>
              <a:t>The three core systems</a:t>
            </a:r>
            <a:endParaRPr sz="1600">
              <a:solidFill>
                <a:schemeClr val="lt1"/>
              </a:solidFill>
              <a:latin typeface="Impact"/>
              <a:ea typeface="Impact"/>
              <a:cs typeface="Impact"/>
              <a:sym typeface="Impact"/>
            </a:endParaRPr>
          </a:p>
          <a:p>
            <a:pPr indent="0" lvl="0" marL="0" rtl="0" algn="l">
              <a:spcBef>
                <a:spcPts val="0"/>
              </a:spcBef>
              <a:spcAft>
                <a:spcPts val="0"/>
              </a:spcAft>
              <a:buNone/>
            </a:pPr>
            <a:r>
              <a:t/>
            </a:r>
            <a:endParaRPr sz="2500">
              <a:solidFill>
                <a:srgbClr val="105959"/>
              </a:solidFill>
              <a:latin typeface="Impact"/>
              <a:ea typeface="Impact"/>
              <a:cs typeface="Impact"/>
              <a:sym typeface="Impact"/>
            </a:endParaRPr>
          </a:p>
        </p:txBody>
      </p:sp>
      <p:sp>
        <p:nvSpPr>
          <p:cNvPr id="188" name="Google Shape;188;p32"/>
          <p:cNvSpPr txBox="1"/>
          <p:nvPr/>
        </p:nvSpPr>
        <p:spPr>
          <a:xfrm>
            <a:off x="7515100" y="2936075"/>
            <a:ext cx="1467000" cy="1431600"/>
          </a:xfrm>
          <a:prstGeom prst="rect">
            <a:avLst/>
          </a:prstGeom>
          <a:noFill/>
          <a:ln>
            <a:noFill/>
          </a:ln>
        </p:spPr>
        <p:txBody>
          <a:bodyPr anchorCtr="0" anchor="t" bIns="95400" lIns="95400" spcFirstLastPara="1" rIns="95400" wrap="square" tIns="95400">
            <a:noAutofit/>
          </a:bodyPr>
          <a:lstStyle/>
          <a:p>
            <a:pPr indent="0" lvl="0" marL="0" rtl="0" algn="l">
              <a:spcBef>
                <a:spcPts val="0"/>
              </a:spcBef>
              <a:spcAft>
                <a:spcPts val="0"/>
              </a:spcAft>
              <a:buNone/>
            </a:pPr>
            <a:r>
              <a:rPr lang="en-GB" sz="1200">
                <a:solidFill>
                  <a:schemeClr val="lt1"/>
                </a:solidFill>
              </a:rPr>
              <a:t>Reports system status and field conditions to continuously improve models.</a:t>
            </a:r>
            <a:endParaRPr sz="1900">
              <a:solidFill>
                <a:schemeClr val="lt1"/>
              </a:solidFill>
            </a:endParaRPr>
          </a:p>
        </p:txBody>
      </p:sp>
      <p:sp>
        <p:nvSpPr>
          <p:cNvPr id="189" name="Google Shape;189;p32"/>
          <p:cNvSpPr txBox="1"/>
          <p:nvPr/>
        </p:nvSpPr>
        <p:spPr>
          <a:xfrm>
            <a:off x="3377300" y="234600"/>
            <a:ext cx="2100600" cy="670800"/>
          </a:xfrm>
          <a:prstGeom prst="rect">
            <a:avLst/>
          </a:prstGeom>
          <a:noFill/>
          <a:ln>
            <a:noFill/>
          </a:ln>
        </p:spPr>
        <p:txBody>
          <a:bodyPr anchorCtr="0" anchor="t" bIns="95400" lIns="95400" spcFirstLastPara="1" rIns="95400" wrap="square" tIns="95400">
            <a:noAutofit/>
          </a:bodyPr>
          <a:lstStyle/>
          <a:p>
            <a:pPr indent="0" lvl="0" marL="0" marR="0" rtl="0" algn="l">
              <a:lnSpc>
                <a:spcPct val="100000"/>
              </a:lnSpc>
              <a:spcBef>
                <a:spcPts val="0"/>
              </a:spcBef>
              <a:spcAft>
                <a:spcPts val="0"/>
              </a:spcAft>
              <a:buNone/>
            </a:pPr>
            <a:r>
              <a:rPr lang="en-GB" sz="1200">
                <a:solidFill>
                  <a:schemeClr val="lt1"/>
                </a:solidFill>
              </a:rPr>
              <a:t>Publishes operational parameters for automated field execution.</a:t>
            </a:r>
            <a:endParaRPr sz="1500">
              <a:solidFill>
                <a:schemeClr val="lt1"/>
              </a:solidFill>
            </a:endParaRPr>
          </a:p>
          <a:p>
            <a:pPr indent="0" lvl="0" marL="0" rtl="0" algn="l">
              <a:spcBef>
                <a:spcPts val="0"/>
              </a:spcBef>
              <a:spcAft>
                <a:spcPts val="0"/>
              </a:spcAft>
              <a:buNone/>
            </a:pPr>
            <a:r>
              <a:t/>
            </a:r>
            <a:endParaRPr sz="1200">
              <a:solidFill>
                <a:schemeClr val="dk1"/>
              </a:solidFill>
            </a:endParaRPr>
          </a:p>
        </p:txBody>
      </p:sp>
      <p:cxnSp>
        <p:nvCxnSpPr>
          <p:cNvPr id="190" name="Google Shape;190;p32"/>
          <p:cNvCxnSpPr>
            <a:stCxn id="184" idx="2"/>
            <a:endCxn id="185" idx="1"/>
          </p:cNvCxnSpPr>
          <p:nvPr/>
        </p:nvCxnSpPr>
        <p:spPr>
          <a:xfrm flipH="1" rot="-5400000">
            <a:off x="1086200" y="2791950"/>
            <a:ext cx="2134200" cy="1230300"/>
          </a:xfrm>
          <a:prstGeom prst="bentConnector2">
            <a:avLst/>
          </a:prstGeom>
          <a:noFill/>
          <a:ln cap="flat" cmpd="sng" w="38100">
            <a:solidFill>
              <a:schemeClr val="dk2"/>
            </a:solidFill>
            <a:prstDash val="solid"/>
            <a:round/>
            <a:headEnd len="med" w="med" type="triangle"/>
            <a:tailEnd len="med" w="med" type="none"/>
          </a:ln>
        </p:spPr>
      </p:cxnSp>
      <p:cxnSp>
        <p:nvCxnSpPr>
          <p:cNvPr id="191" name="Google Shape;191;p32"/>
          <p:cNvCxnSpPr>
            <a:stCxn id="185" idx="3"/>
            <a:endCxn id="186" idx="2"/>
          </p:cNvCxnSpPr>
          <p:nvPr/>
        </p:nvCxnSpPr>
        <p:spPr>
          <a:xfrm flipH="1" rot="10800000">
            <a:off x="5648488" y="2339950"/>
            <a:ext cx="1797900" cy="2134200"/>
          </a:xfrm>
          <a:prstGeom prst="bentConnector2">
            <a:avLst/>
          </a:prstGeom>
          <a:noFill/>
          <a:ln cap="flat" cmpd="sng" w="38100">
            <a:solidFill>
              <a:schemeClr val="dk2"/>
            </a:solidFill>
            <a:prstDash val="solid"/>
            <a:round/>
            <a:headEnd len="med" w="med" type="triangle"/>
            <a:tailEnd len="med" w="med" type="none"/>
          </a:ln>
        </p:spPr>
      </p:cxnSp>
      <p:sp>
        <p:nvSpPr>
          <p:cNvPr id="192" name="Google Shape;192;p32"/>
          <p:cNvSpPr txBox="1"/>
          <p:nvPr/>
        </p:nvSpPr>
        <p:spPr>
          <a:xfrm>
            <a:off x="90000" y="2936075"/>
            <a:ext cx="1353300" cy="1535400"/>
          </a:xfrm>
          <a:prstGeom prst="rect">
            <a:avLst/>
          </a:prstGeom>
          <a:noFill/>
          <a:ln>
            <a:noFill/>
          </a:ln>
        </p:spPr>
        <p:txBody>
          <a:bodyPr anchorCtr="0" anchor="t" bIns="95400" lIns="95400" spcFirstLastPara="1" rIns="95400" wrap="square" tIns="95400">
            <a:noAutofit/>
          </a:bodyPr>
          <a:lstStyle/>
          <a:p>
            <a:pPr indent="0" lvl="0" marL="0" marR="0" rtl="0" algn="l">
              <a:lnSpc>
                <a:spcPct val="100000"/>
              </a:lnSpc>
              <a:spcBef>
                <a:spcPts val="0"/>
              </a:spcBef>
              <a:spcAft>
                <a:spcPts val="0"/>
              </a:spcAft>
              <a:buNone/>
            </a:pPr>
            <a:r>
              <a:rPr lang="en-GB" sz="1200">
                <a:solidFill>
                  <a:schemeClr val="lt1"/>
                </a:solidFill>
              </a:rPr>
              <a:t>Delivers real-world data, expert inputs, and external factors to refine decision-making.</a:t>
            </a:r>
            <a:endParaRPr sz="1200">
              <a:solidFill>
                <a:schemeClr val="lt1"/>
              </a:solidFill>
            </a:endParaRPr>
          </a:p>
          <a:p>
            <a:pPr indent="0" lvl="0" marL="0" rtl="0" algn="l">
              <a:spcBef>
                <a:spcPts val="0"/>
              </a:spcBef>
              <a:spcAft>
                <a:spcPts val="0"/>
              </a:spcAft>
              <a:buNone/>
            </a:pPr>
            <a:r>
              <a:t/>
            </a:r>
            <a:endParaRPr sz="1900">
              <a:solidFill>
                <a:schemeClr val="dk2"/>
              </a:solidFill>
            </a:endParaRPr>
          </a:p>
        </p:txBody>
      </p:sp>
      <p:cxnSp>
        <p:nvCxnSpPr>
          <p:cNvPr id="193" name="Google Shape;193;p32"/>
          <p:cNvCxnSpPr>
            <a:stCxn id="184" idx="3"/>
            <a:endCxn id="186" idx="1"/>
          </p:cNvCxnSpPr>
          <p:nvPr/>
        </p:nvCxnSpPr>
        <p:spPr>
          <a:xfrm>
            <a:off x="2978150" y="1260000"/>
            <a:ext cx="3028200" cy="600"/>
          </a:xfrm>
          <a:prstGeom prst="bentConnector3">
            <a:avLst>
              <a:gd fmla="val 49999" name="adj1"/>
            </a:avLst>
          </a:prstGeom>
          <a:noFill/>
          <a:ln cap="flat" cmpd="sng" w="38100">
            <a:solidFill>
              <a:schemeClr val="dk2"/>
            </a:solidFill>
            <a:prstDash val="solid"/>
            <a:round/>
            <a:headEnd len="med" w="med" type="none"/>
            <a:tailEnd len="med" w="med" type="triangle"/>
          </a:ln>
        </p:spPr>
      </p:cxnSp>
      <p:pic>
        <p:nvPicPr>
          <p:cNvPr id="194" name="Google Shape;194;p32" title="single_flower_logo.png"/>
          <p:cNvPicPr preferRelativeResize="0"/>
          <p:nvPr/>
        </p:nvPicPr>
        <p:blipFill>
          <a:blip r:embed="rId3">
            <a:alphaModFix/>
          </a:blip>
          <a:stretch>
            <a:fillRect/>
          </a:stretch>
        </p:blipFill>
        <p:spPr>
          <a:xfrm>
            <a:off x="4477050" y="2178787"/>
            <a:ext cx="297175" cy="297175"/>
          </a:xfrm>
          <a:prstGeom prst="rect">
            <a:avLst/>
          </a:prstGeom>
          <a:noFill/>
          <a:ln>
            <a:noFill/>
          </a:ln>
          <a:effectLst>
            <a:outerShdw blurRad="57150" rotWithShape="0" algn="bl" dir="5400000" dist="19050">
              <a:srgbClr val="FFFFFF">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8" name="Shape 198"/>
        <p:cNvGrpSpPr/>
        <p:nvPr/>
      </p:nvGrpSpPr>
      <p:grpSpPr>
        <a:xfrm>
          <a:off x="0" y="0"/>
          <a:ext cx="0" cy="0"/>
          <a:chOff x="0" y="0"/>
          <a:chExt cx="0" cy="0"/>
        </a:xfrm>
      </p:grpSpPr>
      <p:sp>
        <p:nvSpPr>
          <p:cNvPr id="199" name="Google Shape;199;p33"/>
          <p:cNvSpPr txBox="1"/>
          <p:nvPr/>
        </p:nvSpPr>
        <p:spPr>
          <a:xfrm>
            <a:off x="4580275" y="185075"/>
            <a:ext cx="4398600" cy="529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GB" sz="1100">
                <a:solidFill>
                  <a:schemeClr val="lt1"/>
                </a:solidFill>
              </a:rPr>
              <a:t>The first light filters through the canopy, illuminating a landscape that seems untouched, except for the near-invisible presence of technology. Birds begin their morning calls, small animals stir, and the air is thick with the scent of damp earth and growing plants.</a:t>
            </a:r>
            <a:endParaRPr sz="1100">
              <a:solidFill>
                <a:schemeClr val="lt1"/>
              </a:solidFill>
            </a:endParaRPr>
          </a:p>
          <a:p>
            <a:pPr indent="0" lvl="0" marL="0" rtl="0" algn="l">
              <a:lnSpc>
                <a:spcPct val="115000"/>
              </a:lnSpc>
              <a:spcBef>
                <a:spcPts val="1200"/>
              </a:spcBef>
              <a:spcAft>
                <a:spcPts val="0"/>
              </a:spcAft>
              <a:buNone/>
            </a:pPr>
            <a:r>
              <a:rPr lang="en-GB" sz="1100">
                <a:solidFill>
                  <a:schemeClr val="lt1"/>
                </a:solidFill>
              </a:rPr>
              <a:t>Hidden in the undergrowth, sensors begin their daily reports, registering moisture levels, soil composition, and plant health. Drones lift off from their charging stations, scanning the terrain with quiet precision. A patch of crops has absorbed more water than expected overnight—no need for irrigation in that sector. Meanwhile, a robotic module adjusts a water valve nearby, redirecting resources to drier zones.</a:t>
            </a:r>
            <a:endParaRPr sz="1100">
              <a:solidFill>
                <a:schemeClr val="lt1"/>
              </a:solidFill>
            </a:endParaRPr>
          </a:p>
          <a:p>
            <a:pPr indent="0" lvl="0" marL="0" rtl="0" algn="l">
              <a:lnSpc>
                <a:spcPct val="115000"/>
              </a:lnSpc>
              <a:spcBef>
                <a:spcPts val="1200"/>
              </a:spcBef>
              <a:spcAft>
                <a:spcPts val="0"/>
              </a:spcAft>
              <a:buNone/>
            </a:pPr>
            <a:r>
              <a:rPr lang="en-GB" sz="1100">
                <a:solidFill>
                  <a:schemeClr val="lt1"/>
                </a:solidFill>
              </a:rPr>
              <a:t>Deep in the vegetation, a monitoring unit detects an animal behaving unusually. The system flags it, analyzing past movement patterns to determine if intervention is needed. A drone glides overhead, zooming in to confirm—one hen shows signs of illness. The data flows seamlessly into the Optimization Engine’s model, which recommends isolating the bird. A simple adjustment to the feed dispenser ensures the affected animal receives a tailored treatment, without disrupting the entire ecosystem.</a:t>
            </a:r>
            <a:endParaRPr sz="1100">
              <a:solidFill>
                <a:schemeClr val="lt1"/>
              </a:solidFill>
            </a:endParaRPr>
          </a:p>
          <a:p>
            <a:pPr indent="0" lvl="0" marL="0" rtl="0" algn="l">
              <a:lnSpc>
                <a:spcPct val="115000"/>
              </a:lnSpc>
              <a:spcBef>
                <a:spcPts val="1200"/>
              </a:spcBef>
              <a:spcAft>
                <a:spcPts val="1200"/>
              </a:spcAft>
              <a:buNone/>
            </a:pPr>
            <a:r>
              <a:rPr lang="en-GB" sz="1100">
                <a:solidFill>
                  <a:schemeClr val="lt1"/>
                </a:solidFill>
              </a:rPr>
              <a:t>At midday, a light rain rolls in, anticipated hours before by the system. No need to activate irrigation. A feeding module dispenses a carefully balanced mix for the livestock, based on real-time nutritional tracking. The land adapts fluidly, responding to the needs of plants, animals, and microbes alike, without human intervention.</a:t>
            </a:r>
            <a:endParaRPr sz="1100">
              <a:solidFill>
                <a:schemeClr val="lt1"/>
              </a:solidFill>
            </a:endParaRPr>
          </a:p>
        </p:txBody>
      </p:sp>
      <p:pic>
        <p:nvPicPr>
          <p:cNvPr id="200" name="Google Shape;200;p33"/>
          <p:cNvPicPr preferRelativeResize="0"/>
          <p:nvPr/>
        </p:nvPicPr>
        <p:blipFill>
          <a:blip r:embed="rId3">
            <a:alphaModFix/>
          </a:blip>
          <a:stretch>
            <a:fillRect/>
          </a:stretch>
        </p:blipFill>
        <p:spPr>
          <a:xfrm>
            <a:off x="128775" y="860875"/>
            <a:ext cx="4275476" cy="4275476"/>
          </a:xfrm>
          <a:prstGeom prst="rect">
            <a:avLst/>
          </a:prstGeom>
          <a:noFill/>
          <a:ln>
            <a:noFill/>
          </a:ln>
        </p:spPr>
      </p:pic>
      <p:sp>
        <p:nvSpPr>
          <p:cNvPr id="201" name="Google Shape;201;p33"/>
          <p:cNvSpPr txBox="1"/>
          <p:nvPr/>
        </p:nvSpPr>
        <p:spPr>
          <a:xfrm>
            <a:off x="254875" y="114225"/>
            <a:ext cx="4325400" cy="623400"/>
          </a:xfrm>
          <a:prstGeom prst="rect">
            <a:avLst/>
          </a:prstGeom>
          <a:noFill/>
          <a:ln>
            <a:noFill/>
          </a:ln>
        </p:spPr>
        <p:txBody>
          <a:bodyPr anchorCtr="0" anchor="t" bIns="95400" lIns="95400" spcFirstLastPara="1" rIns="95400" wrap="square" tIns="95400">
            <a:noAutofit/>
          </a:bodyPr>
          <a:lstStyle/>
          <a:p>
            <a:pPr indent="0" lvl="0" marL="0" marR="0" rtl="0" algn="l">
              <a:lnSpc>
                <a:spcPct val="115000"/>
              </a:lnSpc>
              <a:spcBef>
                <a:spcPts val="0"/>
              </a:spcBef>
              <a:spcAft>
                <a:spcPts val="0"/>
              </a:spcAft>
              <a:buNone/>
            </a:pPr>
            <a:r>
              <a:rPr lang="en-GB" sz="4000">
                <a:solidFill>
                  <a:schemeClr val="lt1"/>
                </a:solidFill>
                <a:latin typeface="Impact"/>
                <a:ea typeface="Impact"/>
                <a:cs typeface="Impact"/>
                <a:sym typeface="Impact"/>
              </a:rPr>
              <a:t>A </a:t>
            </a:r>
            <a:r>
              <a:rPr lang="en-GB" sz="4000">
                <a:solidFill>
                  <a:srgbClr val="8FA154"/>
                </a:solidFill>
                <a:latin typeface="Impact"/>
                <a:ea typeface="Impact"/>
                <a:cs typeface="Impact"/>
                <a:sym typeface="Impact"/>
              </a:rPr>
              <a:t>day </a:t>
            </a:r>
            <a:r>
              <a:rPr lang="en-GB" sz="4000">
                <a:solidFill>
                  <a:schemeClr val="lt1"/>
                </a:solidFill>
                <a:latin typeface="Impact"/>
                <a:ea typeface="Impact"/>
                <a:cs typeface="Impact"/>
                <a:sym typeface="Impact"/>
              </a:rPr>
              <a:t>in a biorome</a:t>
            </a:r>
            <a:endParaRPr sz="4000">
              <a:solidFill>
                <a:schemeClr val="lt1"/>
              </a:solidFill>
              <a:latin typeface="Impact"/>
              <a:ea typeface="Impact"/>
              <a:cs typeface="Impact"/>
              <a:sym typeface="Impact"/>
            </a:endParaRPr>
          </a:p>
          <a:p>
            <a:pPr indent="0" lvl="0" marL="0" rtl="0" algn="l">
              <a:spcBef>
                <a:spcPts val="1100"/>
              </a:spcBef>
              <a:spcAft>
                <a:spcPts val="0"/>
              </a:spcAft>
              <a:buNone/>
            </a:pPr>
            <a:r>
              <a:t/>
            </a:r>
            <a:endParaRPr sz="15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5" name="Shape 205"/>
        <p:cNvGrpSpPr/>
        <p:nvPr/>
      </p:nvGrpSpPr>
      <p:grpSpPr>
        <a:xfrm>
          <a:off x="0" y="0"/>
          <a:ext cx="0" cy="0"/>
          <a:chOff x="0" y="0"/>
          <a:chExt cx="0" cy="0"/>
        </a:xfrm>
      </p:grpSpPr>
      <p:sp>
        <p:nvSpPr>
          <p:cNvPr id="206" name="Google Shape;206;p34"/>
          <p:cNvSpPr txBox="1"/>
          <p:nvPr/>
        </p:nvSpPr>
        <p:spPr>
          <a:xfrm>
            <a:off x="55100" y="195775"/>
            <a:ext cx="4242900" cy="548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GB" sz="1100">
                <a:solidFill>
                  <a:schemeClr val="lt1"/>
                </a:solidFill>
              </a:rPr>
              <a:t>As dusk settles, the biorome transitions into night mode. The last rays of sunlight fade, but the system remains fully operational. Nocturnal pollinators emerge, guided by natural patterns rather than artificial interference. The temperature drops, and the Optimization Engine updates its models in real time, adjusting growth strategies for the coming day.</a:t>
            </a:r>
            <a:endParaRPr sz="1100">
              <a:solidFill>
                <a:schemeClr val="lt1"/>
              </a:solidFill>
            </a:endParaRPr>
          </a:p>
          <a:p>
            <a:pPr indent="0" lvl="0" marL="0" rtl="0" algn="l">
              <a:lnSpc>
                <a:spcPct val="115000"/>
              </a:lnSpc>
              <a:spcBef>
                <a:spcPts val="1200"/>
              </a:spcBef>
              <a:spcAft>
                <a:spcPts val="0"/>
              </a:spcAft>
              <a:buNone/>
            </a:pPr>
            <a:r>
              <a:rPr lang="en-GB" sz="1100">
                <a:solidFill>
                  <a:schemeClr val="lt1"/>
                </a:solidFill>
              </a:rPr>
              <a:t>This is the ideal time for certain tasks. Cooler air reduces plant stress, making it the perfect window for precision irrigation. Water is directed exactly where it’s needed, minimizing evaporation. Some robotic modules move to apply slow-release nutrients where Land OS has detected deficiencies, ensuring optimal absorption by morning. Others handle delicate harvesting operations—some crops are best collected under the dew-laden air to retain freshness.</a:t>
            </a:r>
            <a:endParaRPr sz="1100">
              <a:solidFill>
                <a:schemeClr val="lt1"/>
              </a:solidFill>
            </a:endParaRPr>
          </a:p>
          <a:p>
            <a:pPr indent="0" lvl="0" marL="0" rtl="0" algn="l">
              <a:lnSpc>
                <a:spcPct val="115000"/>
              </a:lnSpc>
              <a:spcBef>
                <a:spcPts val="1200"/>
              </a:spcBef>
              <a:spcAft>
                <a:spcPts val="0"/>
              </a:spcAft>
              <a:buNone/>
            </a:pPr>
            <a:r>
              <a:rPr lang="en-GB" sz="1100">
                <a:solidFill>
                  <a:schemeClr val="lt1"/>
                </a:solidFill>
              </a:rPr>
              <a:t>A slow-moving drone glides silently through the canopy, performing infrared scans to ensure all monitored species are where they should be. Its faint red navigation lights flicker momentarily against the foliage. Nearby, a small rodent disturbs a patch of soil, prompting the sensors to log the micro-disturbance, an indicator of healthy underground biodiversity.</a:t>
            </a:r>
            <a:endParaRPr sz="1100">
              <a:solidFill>
                <a:schemeClr val="lt1"/>
              </a:solidFill>
            </a:endParaRPr>
          </a:p>
          <a:p>
            <a:pPr indent="0" lvl="0" marL="0" rtl="0" algn="l">
              <a:lnSpc>
                <a:spcPct val="115000"/>
              </a:lnSpc>
              <a:spcBef>
                <a:spcPts val="1200"/>
              </a:spcBef>
              <a:spcAft>
                <a:spcPts val="1200"/>
              </a:spcAft>
              <a:buNone/>
            </a:pPr>
            <a:r>
              <a:rPr lang="en-GB" sz="1100">
                <a:solidFill>
                  <a:schemeClr val="lt1"/>
                </a:solidFill>
              </a:rPr>
              <a:t>A soft hum of activity persists: water is redirected, micro-adjustments are made, and a few robotic modules shift position for their next task. By dawn, the cycle begins anew—seamlessly adjusting, growing, and optimizing, without ever disrupting the balance of the land.</a:t>
            </a:r>
            <a:endParaRPr sz="1100">
              <a:solidFill>
                <a:schemeClr val="lt1"/>
              </a:solidFill>
            </a:endParaRPr>
          </a:p>
        </p:txBody>
      </p:sp>
      <p:pic>
        <p:nvPicPr>
          <p:cNvPr id="207" name="Google Shape;207;p34"/>
          <p:cNvPicPr preferRelativeResize="0"/>
          <p:nvPr/>
        </p:nvPicPr>
        <p:blipFill>
          <a:blip r:embed="rId3">
            <a:alphaModFix/>
          </a:blip>
          <a:stretch>
            <a:fillRect/>
          </a:stretch>
        </p:blipFill>
        <p:spPr>
          <a:xfrm>
            <a:off x="4334175" y="810625"/>
            <a:ext cx="4736051" cy="4736051"/>
          </a:xfrm>
          <a:prstGeom prst="rect">
            <a:avLst/>
          </a:prstGeom>
          <a:noFill/>
          <a:ln>
            <a:noFill/>
          </a:ln>
        </p:spPr>
      </p:pic>
      <p:sp>
        <p:nvSpPr>
          <p:cNvPr id="208" name="Google Shape;208;p34"/>
          <p:cNvSpPr txBox="1"/>
          <p:nvPr/>
        </p:nvSpPr>
        <p:spPr>
          <a:xfrm>
            <a:off x="4702500" y="43375"/>
            <a:ext cx="4325400" cy="623400"/>
          </a:xfrm>
          <a:prstGeom prst="rect">
            <a:avLst/>
          </a:prstGeom>
          <a:noFill/>
          <a:ln>
            <a:noFill/>
          </a:ln>
        </p:spPr>
        <p:txBody>
          <a:bodyPr anchorCtr="0" anchor="t" bIns="95400" lIns="95400" spcFirstLastPara="1" rIns="95400" wrap="square" tIns="95400">
            <a:noAutofit/>
          </a:bodyPr>
          <a:lstStyle/>
          <a:p>
            <a:pPr indent="0" lvl="0" marL="0" marR="0" rtl="0" algn="l">
              <a:lnSpc>
                <a:spcPct val="115000"/>
              </a:lnSpc>
              <a:spcBef>
                <a:spcPts val="0"/>
              </a:spcBef>
              <a:spcAft>
                <a:spcPts val="0"/>
              </a:spcAft>
              <a:buNone/>
            </a:pPr>
            <a:r>
              <a:rPr lang="en-GB" sz="3900">
                <a:solidFill>
                  <a:schemeClr val="lt1"/>
                </a:solidFill>
                <a:latin typeface="Impact"/>
                <a:ea typeface="Impact"/>
                <a:cs typeface="Impact"/>
                <a:sym typeface="Impact"/>
              </a:rPr>
              <a:t>A </a:t>
            </a:r>
            <a:r>
              <a:rPr lang="en-GB" sz="3900">
                <a:solidFill>
                  <a:srgbClr val="8FA154"/>
                </a:solidFill>
                <a:latin typeface="Impact"/>
                <a:ea typeface="Impact"/>
                <a:cs typeface="Impact"/>
                <a:sym typeface="Impact"/>
              </a:rPr>
              <a:t>night </a:t>
            </a:r>
            <a:r>
              <a:rPr lang="en-GB" sz="3900">
                <a:solidFill>
                  <a:schemeClr val="lt1"/>
                </a:solidFill>
                <a:latin typeface="Impact"/>
                <a:ea typeface="Impact"/>
                <a:cs typeface="Impact"/>
                <a:sym typeface="Impact"/>
              </a:rPr>
              <a:t>in a biorome</a:t>
            </a:r>
            <a:endParaRPr sz="3900">
              <a:solidFill>
                <a:schemeClr val="lt1"/>
              </a:solidFill>
              <a:latin typeface="Impact"/>
              <a:ea typeface="Impact"/>
              <a:cs typeface="Impact"/>
              <a:sym typeface="Impact"/>
            </a:endParaRPr>
          </a:p>
          <a:p>
            <a:pPr indent="0" lvl="0" marL="0" rtl="0" algn="l">
              <a:spcBef>
                <a:spcPts val="1100"/>
              </a:spcBef>
              <a:spcAft>
                <a:spcPts val="0"/>
              </a:spcAft>
              <a:buNone/>
            </a:pPr>
            <a:r>
              <a:t/>
            </a:r>
            <a:endParaRPr sz="15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